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6858000" cx="9144000"/>
  <p:notesSz cx="6858000" cy="9144000"/>
  <p:embeddedFontLst>
    <p:embeddedFont>
      <p:font typeface="Roboto"/>
      <p:regular r:id="rId27"/>
      <p:bold r:id="rId28"/>
      <p:italic r:id="rId29"/>
      <p:boldItalic r:id="rId30"/>
    </p:embeddedFont>
    <p:embeddedFont>
      <p:font typeface="Nuni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35" roundtripDataSignature="AMtx7mh88GJsFfV7pBegB8esABDqXs22y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1923192-F4FA-4809-A93F-4F8F6BA00486}">
  <a:tblStyle styleId="{E1923192-F4FA-4809-A93F-4F8F6BA00486}"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Nunito-italic.fntdata"/><Relationship Id="rId10" Type="http://schemas.openxmlformats.org/officeDocument/2006/relationships/slide" Target="slides/slide4.xml"/><Relationship Id="rId32" Type="http://schemas.openxmlformats.org/officeDocument/2006/relationships/font" Target="fonts/Nunito-bold.fntdata"/><Relationship Id="rId13" Type="http://schemas.openxmlformats.org/officeDocument/2006/relationships/slide" Target="slides/slide7.xml"/><Relationship Id="rId35" Type="http://customschemas.google.com/relationships/presentationmetadata" Target="metadata"/><Relationship Id="rId12" Type="http://schemas.openxmlformats.org/officeDocument/2006/relationships/slide" Target="slides/slide6.xml"/><Relationship Id="rId34" Type="http://schemas.openxmlformats.org/officeDocument/2006/relationships/font" Target="fonts/Nunito-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d9d856169b_9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d9d856169b_9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g2d9d856169b_9_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d9bbdfc2ab_0_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d9bbdfc2ab_0_1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g2d9bbdfc2ab_0_18: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d9d856169b_3_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d9d856169b_3_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3" name="Google Shape;253;g2d9d856169b_3_1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d9bbdfc2ab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d9bbdfc2ab_0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6" name="Google Shape;266;g2d9bbdfc2ab_0_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da01aa3707_0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da01aa3707_0_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 name="Google Shape;274;g2da01aa3707_0_1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da01aa3707_0_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da01aa3707_0_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g2da01aa3707_0_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da01aa3707_0_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da01aa3707_0_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2" name="Google Shape;292;g2da01aa3707_0_2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d9e63be961_0_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d9e63be961_0_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9" name="Google Shape;299;g2d9e63be961_0_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d9bbdfc2ab_0_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d9bbdfc2ab_0_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g2d9bbdfc2ab_0_1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da01aa3dd2_5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da01aa3dd2_5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g2da01aa3dd2_5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da01aa3dd2_2_9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da01aa3dd2_2_9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6" name="Google Shape;336;g2da01aa3dd2_2_92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da01aa3dd2_2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da01aa3dd2_2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g2da01aa3dd2_2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da01aa3dd2_2_9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da01aa3dd2_2_9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g2da01aa3dd2_2_91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d9d856169b_0_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d9d856169b_0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2d9d856169b_0_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da01aa3dd2_0_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da01aa3dd2_0_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g2da01aa3dd2_0_1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da01aa3dd2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da01aa3dd2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g2da01aa3dd2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da01aa3dd2_0_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da01aa3dd2_0_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2da01aa3dd2_0_3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da01aa3dd2_0_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da01aa3dd2_0_4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g2da01aa3dd2_0_4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d9d856169b_7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d9d856169b_7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g2d9d856169b_7_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d9d856169b_7_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d9d856169b_7_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6" name="Google Shape;226;g2d9d856169b_7_2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13" name="Shape 13"/>
        <p:cNvGrpSpPr/>
        <p:nvPr/>
      </p:nvGrpSpPr>
      <p:grpSpPr>
        <a:xfrm>
          <a:off x="0" y="0"/>
          <a:ext cx="0" cy="0"/>
          <a:chOff x="0" y="0"/>
          <a:chExt cx="0" cy="0"/>
        </a:xfrm>
      </p:grpSpPr>
      <p:sp>
        <p:nvSpPr>
          <p:cNvPr id="14" name="Google Shape;14;g2d9bbdfc2ab_0_254"/>
          <p:cNvSpPr/>
          <p:nvPr/>
        </p:nvSpPr>
        <p:spPr>
          <a:xfrm>
            <a:off x="31" y="3766000"/>
            <a:ext cx="7370400" cy="30921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g2d9bbdfc2ab_0_254"/>
          <p:cNvSpPr/>
          <p:nvPr/>
        </p:nvSpPr>
        <p:spPr>
          <a:xfrm flipH="1">
            <a:off x="3582600" y="2067600"/>
            <a:ext cx="5561400" cy="47904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g2d9bbdfc2ab_0_254"/>
          <p:cNvSpPr/>
          <p:nvPr/>
        </p:nvSpPr>
        <p:spPr>
          <a:xfrm rot="10800000">
            <a:off x="5058905" y="-100"/>
            <a:ext cx="4085100" cy="27369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g2d9bbdfc2ab_0_254"/>
          <p:cNvSpPr/>
          <p:nvPr/>
        </p:nvSpPr>
        <p:spPr>
          <a:xfrm>
            <a:off x="203275" y="275000"/>
            <a:ext cx="87375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g2d9bbdfc2ab_0_254"/>
          <p:cNvGrpSpPr/>
          <p:nvPr/>
        </p:nvGrpSpPr>
        <p:grpSpPr>
          <a:xfrm>
            <a:off x="255200" y="790"/>
            <a:ext cx="2250363" cy="1392365"/>
            <a:chOff x="255200" y="592"/>
            <a:chExt cx="2250363" cy="1044300"/>
          </a:xfrm>
        </p:grpSpPr>
        <p:sp>
          <p:nvSpPr>
            <p:cNvPr id="19" name="Google Shape;19;g2d9bbdfc2ab_0_254"/>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g2d9bbdfc2ab_0_254"/>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g2d9bbdfc2ab_0_254"/>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g2d9bbdfc2ab_0_254"/>
          <p:cNvGrpSpPr/>
          <p:nvPr/>
        </p:nvGrpSpPr>
        <p:grpSpPr>
          <a:xfrm>
            <a:off x="905395" y="790"/>
            <a:ext cx="2250363" cy="1392365"/>
            <a:chOff x="905395" y="592"/>
            <a:chExt cx="2250363" cy="1044300"/>
          </a:xfrm>
        </p:grpSpPr>
        <p:sp>
          <p:nvSpPr>
            <p:cNvPr id="23" name="Google Shape;23;g2d9bbdfc2ab_0_254"/>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g2d9bbdfc2ab_0_254"/>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g2d9bbdfc2ab_0_254"/>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g2d9bbdfc2ab_0_254"/>
          <p:cNvGrpSpPr/>
          <p:nvPr/>
        </p:nvGrpSpPr>
        <p:grpSpPr>
          <a:xfrm>
            <a:off x="7057468" y="6784"/>
            <a:ext cx="1851282" cy="1002839"/>
            <a:chOff x="6917201" y="0"/>
            <a:chExt cx="2227777" cy="863400"/>
          </a:xfrm>
        </p:grpSpPr>
        <p:sp>
          <p:nvSpPr>
            <p:cNvPr id="27" name="Google Shape;27;g2d9bbdfc2ab_0_254"/>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g2d9bbdfc2ab_0_254"/>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g2d9bbdfc2ab_0_254"/>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g2d9bbdfc2ab_0_254"/>
          <p:cNvGrpSpPr/>
          <p:nvPr/>
        </p:nvGrpSpPr>
        <p:grpSpPr>
          <a:xfrm>
            <a:off x="6553032" y="5623802"/>
            <a:ext cx="2389068" cy="1234317"/>
            <a:chOff x="6917201" y="0"/>
            <a:chExt cx="2227777" cy="863400"/>
          </a:xfrm>
        </p:grpSpPr>
        <p:sp>
          <p:nvSpPr>
            <p:cNvPr id="31" name="Google Shape;31;g2d9bbdfc2ab_0_254"/>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g2d9bbdfc2ab_0_254"/>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g2d9bbdfc2ab_0_254"/>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 name="Google Shape;34;g2d9bbdfc2ab_0_254"/>
          <p:cNvGrpSpPr/>
          <p:nvPr/>
        </p:nvGrpSpPr>
        <p:grpSpPr>
          <a:xfrm>
            <a:off x="199149" y="5407536"/>
            <a:ext cx="2795414" cy="1444382"/>
            <a:chOff x="6917201" y="0"/>
            <a:chExt cx="2227777" cy="863400"/>
          </a:xfrm>
        </p:grpSpPr>
        <p:sp>
          <p:nvSpPr>
            <p:cNvPr id="35" name="Google Shape;35;g2d9bbdfc2ab_0_254"/>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g2d9bbdfc2ab_0_254"/>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g2d9bbdfc2ab_0_254"/>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g2d9bbdfc2ab_0_254"/>
          <p:cNvSpPr txBox="1"/>
          <p:nvPr>
            <p:ph type="ctrTitle"/>
          </p:nvPr>
        </p:nvSpPr>
        <p:spPr>
          <a:xfrm>
            <a:off x="1858703" y="2430444"/>
            <a:ext cx="5361300" cy="1930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9" name="Google Shape;39;g2d9bbdfc2ab_0_254"/>
          <p:cNvSpPr txBox="1"/>
          <p:nvPr>
            <p:ph idx="1" type="subTitle"/>
          </p:nvPr>
        </p:nvSpPr>
        <p:spPr>
          <a:xfrm>
            <a:off x="1858700" y="4550878"/>
            <a:ext cx="5361300" cy="6969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40" name="Google Shape;40;g2d9bbdfc2ab_0_254"/>
          <p:cNvSpPr txBox="1"/>
          <p:nvPr>
            <p:ph idx="12" type="sldNum"/>
          </p:nvPr>
        </p:nvSpPr>
        <p:spPr>
          <a:xfrm>
            <a:off x="8390734" y="605822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13" name="Shape 113"/>
        <p:cNvGrpSpPr/>
        <p:nvPr/>
      </p:nvGrpSpPr>
      <p:grpSpPr>
        <a:xfrm>
          <a:off x="0" y="0"/>
          <a:ext cx="0" cy="0"/>
          <a:chOff x="0" y="0"/>
          <a:chExt cx="0" cy="0"/>
        </a:xfrm>
      </p:grpSpPr>
      <p:sp>
        <p:nvSpPr>
          <p:cNvPr id="114" name="Google Shape;114;g2d9bbdfc2ab_0_354"/>
          <p:cNvSpPr/>
          <p:nvPr/>
        </p:nvSpPr>
        <p:spPr>
          <a:xfrm flipH="1">
            <a:off x="5569200" y="3778767"/>
            <a:ext cx="3574800" cy="30792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g2d9bbdfc2ab_0_354"/>
          <p:cNvGrpSpPr/>
          <p:nvPr/>
        </p:nvGrpSpPr>
        <p:grpSpPr>
          <a:xfrm>
            <a:off x="5959222" y="5492768"/>
            <a:ext cx="2520952" cy="1365553"/>
            <a:chOff x="6917201" y="0"/>
            <a:chExt cx="2227777" cy="863400"/>
          </a:xfrm>
        </p:grpSpPr>
        <p:sp>
          <p:nvSpPr>
            <p:cNvPr id="116" name="Google Shape;116;g2d9bbdfc2ab_0_354"/>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g2d9bbdfc2ab_0_354"/>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g2d9bbdfc2ab_0_354"/>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 name="Google Shape;119;g2d9bbdfc2ab_0_354"/>
          <p:cNvGrpSpPr/>
          <p:nvPr/>
        </p:nvGrpSpPr>
        <p:grpSpPr>
          <a:xfrm>
            <a:off x="199149" y="3"/>
            <a:ext cx="2795414" cy="1444382"/>
            <a:chOff x="6917201" y="0"/>
            <a:chExt cx="2227777" cy="863400"/>
          </a:xfrm>
        </p:grpSpPr>
        <p:sp>
          <p:nvSpPr>
            <p:cNvPr id="120" name="Google Shape;120;g2d9bbdfc2ab_0_354"/>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g2d9bbdfc2ab_0_354"/>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g2d9bbdfc2ab_0_354"/>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 name="Google Shape;123;g2d9bbdfc2ab_0_354"/>
          <p:cNvSpPr txBox="1"/>
          <p:nvPr>
            <p:ph hasCustomPrompt="1" type="title"/>
          </p:nvPr>
        </p:nvSpPr>
        <p:spPr>
          <a:xfrm>
            <a:off x="1385850" y="1845133"/>
            <a:ext cx="6372300" cy="18396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4" name="Google Shape;124;g2d9bbdfc2ab_0_354"/>
          <p:cNvSpPr txBox="1"/>
          <p:nvPr>
            <p:ph idx="1" type="body"/>
          </p:nvPr>
        </p:nvSpPr>
        <p:spPr>
          <a:xfrm>
            <a:off x="1385850" y="3818467"/>
            <a:ext cx="6372300" cy="8547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5" name="Google Shape;125;g2d9bbdfc2ab_0_354"/>
          <p:cNvSpPr txBox="1"/>
          <p:nvPr>
            <p:ph idx="12" type="sldNum"/>
          </p:nvPr>
        </p:nvSpPr>
        <p:spPr>
          <a:xfrm>
            <a:off x="8390734" y="605822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6" name="Shape 126"/>
        <p:cNvGrpSpPr/>
        <p:nvPr/>
      </p:nvGrpSpPr>
      <p:grpSpPr>
        <a:xfrm>
          <a:off x="0" y="0"/>
          <a:ext cx="0" cy="0"/>
          <a:chOff x="0" y="0"/>
          <a:chExt cx="0" cy="0"/>
        </a:xfrm>
      </p:grpSpPr>
      <p:sp>
        <p:nvSpPr>
          <p:cNvPr id="127" name="Google Shape;127;g2d9bbdfc2ab_0_367"/>
          <p:cNvSpPr txBox="1"/>
          <p:nvPr>
            <p:ph idx="12" type="sldNum"/>
          </p:nvPr>
        </p:nvSpPr>
        <p:spPr>
          <a:xfrm>
            <a:off x="8390734" y="605822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8" name="Shape 128"/>
        <p:cNvGrpSpPr/>
        <p:nvPr/>
      </p:nvGrpSpPr>
      <p:grpSpPr>
        <a:xfrm>
          <a:off x="0" y="0"/>
          <a:ext cx="0" cy="0"/>
          <a:chOff x="0" y="0"/>
          <a:chExt cx="0" cy="0"/>
        </a:xfrm>
      </p:grpSpPr>
      <p:sp>
        <p:nvSpPr>
          <p:cNvPr id="129" name="Google Shape;129;g2d9bbdfc2ab_0_369"/>
          <p:cNvSpPr txBox="1"/>
          <p:nvPr>
            <p:ph type="title"/>
          </p:nvPr>
        </p:nvSpPr>
        <p:spPr>
          <a:xfrm>
            <a:off x="405880" y="1268760"/>
            <a:ext cx="5843100" cy="1143000"/>
          </a:xfrm>
          <a:prstGeom prst="rect">
            <a:avLst/>
          </a:prstGeom>
          <a:noFill/>
          <a:ln>
            <a:noFill/>
          </a:ln>
        </p:spPr>
        <p:txBody>
          <a:bodyPr anchorCtr="0" anchor="ctr" bIns="45700" lIns="91425" spcFirstLastPara="1" rIns="91425" wrap="square" tIns="45700">
            <a:normAutofit/>
          </a:bodyPr>
          <a:lstStyle>
            <a:lvl1pPr lvl="0" rtl="0" algn="l">
              <a:spcBef>
                <a:spcPts val="0"/>
              </a:spcBef>
              <a:spcAft>
                <a:spcPts val="0"/>
              </a:spcAft>
              <a:buSzPts val="2800"/>
              <a:buNone/>
              <a:defRPr sz="32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30" name="Google Shape;130;g2d9bbdfc2ab_0_369"/>
          <p:cNvSpPr txBox="1"/>
          <p:nvPr>
            <p:ph idx="1" type="body"/>
          </p:nvPr>
        </p:nvSpPr>
        <p:spPr>
          <a:xfrm>
            <a:off x="395536" y="2492896"/>
            <a:ext cx="8229600" cy="3633300"/>
          </a:xfrm>
          <a:prstGeom prst="rect">
            <a:avLst/>
          </a:prstGeom>
          <a:noFill/>
          <a:ln>
            <a:noFill/>
          </a:ln>
        </p:spPr>
        <p:txBody>
          <a:bodyPr anchorCtr="0" anchor="t" bIns="45700" lIns="91425" spcFirstLastPara="1" rIns="91425" wrap="square" tIns="45700">
            <a:normAutofit/>
          </a:bodyPr>
          <a:lstStyle>
            <a:lvl1pPr indent="-406400" lvl="0" marL="457200" rtl="0" algn="l">
              <a:spcBef>
                <a:spcPts val="560"/>
              </a:spcBef>
              <a:spcAft>
                <a:spcPts val="0"/>
              </a:spcAft>
              <a:buClr>
                <a:schemeClr val="dk1"/>
              </a:buClr>
              <a:buSzPts val="2800"/>
              <a:buChar char="●"/>
              <a:defRPr sz="2800"/>
            </a:lvl1pPr>
            <a:lvl2pPr indent="-381000" lvl="1" marL="914400" rtl="0" algn="l">
              <a:spcBef>
                <a:spcPts val="480"/>
              </a:spcBef>
              <a:spcAft>
                <a:spcPts val="0"/>
              </a:spcAft>
              <a:buClr>
                <a:schemeClr val="dk1"/>
              </a:buClr>
              <a:buSzPts val="2400"/>
              <a:buChar char="○"/>
              <a:defRPr sz="2400"/>
            </a:lvl2pPr>
            <a:lvl3pPr indent="-381000" lvl="2" marL="1371600" rtl="0" algn="l">
              <a:spcBef>
                <a:spcPts val="480"/>
              </a:spcBef>
              <a:spcAft>
                <a:spcPts val="0"/>
              </a:spcAft>
              <a:buClr>
                <a:schemeClr val="dk1"/>
              </a:buClr>
              <a:buSzPts val="2400"/>
              <a:buChar char="■"/>
              <a:defRPr sz="2400"/>
            </a:lvl3pPr>
            <a:lvl4pPr indent="-381000" lvl="3" marL="1828800" rtl="0" algn="l">
              <a:spcBef>
                <a:spcPts val="480"/>
              </a:spcBef>
              <a:spcAft>
                <a:spcPts val="0"/>
              </a:spcAft>
              <a:buClr>
                <a:schemeClr val="dk1"/>
              </a:buClr>
              <a:buSzPts val="2400"/>
              <a:buChar char="●"/>
              <a:defRPr sz="2400"/>
            </a:lvl4pPr>
            <a:lvl5pPr indent="-381000" lvl="4" marL="2286000" rtl="0" algn="l">
              <a:spcBef>
                <a:spcPts val="480"/>
              </a:spcBef>
              <a:spcAft>
                <a:spcPts val="0"/>
              </a:spcAft>
              <a:buClr>
                <a:schemeClr val="dk1"/>
              </a:buClr>
              <a:buSzPts val="2400"/>
              <a:buChar char="○"/>
              <a:defRPr sz="2400"/>
            </a:lvl5pPr>
            <a:lvl6pPr indent="-342900" lvl="5" marL="2743200" rtl="0" algn="l">
              <a:spcBef>
                <a:spcPts val="360"/>
              </a:spcBef>
              <a:spcAft>
                <a:spcPts val="0"/>
              </a:spcAft>
              <a:buClr>
                <a:schemeClr val="dk1"/>
              </a:buClr>
              <a:buSzPts val="1800"/>
              <a:buChar char="■"/>
              <a:defRPr/>
            </a:lvl6pPr>
            <a:lvl7pPr indent="-342900" lvl="6" marL="3200400" rtl="0" algn="l">
              <a:spcBef>
                <a:spcPts val="1200"/>
              </a:spcBef>
              <a:spcAft>
                <a:spcPts val="0"/>
              </a:spcAft>
              <a:buClr>
                <a:schemeClr val="dk1"/>
              </a:buClr>
              <a:buSzPts val="1800"/>
              <a:buChar char="●"/>
              <a:defRPr/>
            </a:lvl7pPr>
            <a:lvl8pPr indent="-342900" lvl="7" marL="3657600" rtl="0" algn="l">
              <a:spcBef>
                <a:spcPts val="1200"/>
              </a:spcBef>
              <a:spcAft>
                <a:spcPts val="0"/>
              </a:spcAft>
              <a:buClr>
                <a:schemeClr val="dk1"/>
              </a:buClr>
              <a:buSzPts val="1800"/>
              <a:buChar char="○"/>
              <a:defRPr/>
            </a:lvl8pPr>
            <a:lvl9pPr indent="-342900" lvl="8" marL="4114800" rtl="0" algn="l">
              <a:spcBef>
                <a:spcPts val="1200"/>
              </a:spcBef>
              <a:spcAft>
                <a:spcPts val="1200"/>
              </a:spcAft>
              <a:buClr>
                <a:schemeClr val="dk1"/>
              </a:buClr>
              <a:buSzPts val="1800"/>
              <a:buChar char="■"/>
              <a:defRPr/>
            </a:lvl9pPr>
          </a:lstStyle>
          <a:p/>
        </p:txBody>
      </p:sp>
      <p:sp>
        <p:nvSpPr>
          <p:cNvPr id="131" name="Google Shape;131;g2d9bbdfc2ab_0_369"/>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2" name="Google Shape;132;g2d9bbdfc2ab_0_369"/>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3" name="Google Shape;133;g2d9bbdfc2ab_0_369"/>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spcAft>
                <a:spcPts val="0"/>
              </a:spcAft>
              <a:buNone/>
              <a:defRPr b="0" i="0" sz="1200" u="none" cap="none" strike="noStrike">
                <a:solidFill>
                  <a:srgbClr val="898989"/>
                </a:solidFill>
                <a:latin typeface="Calibri"/>
                <a:ea typeface="Calibri"/>
                <a:cs typeface="Calibri"/>
                <a:sym typeface="Calibri"/>
              </a:defRPr>
            </a:lvl1pPr>
            <a:lvl2pPr indent="0" lvl="1" marL="0" rtl="0" algn="r">
              <a:spcBef>
                <a:spcPts val="0"/>
              </a:spcBef>
              <a:spcAft>
                <a:spcPts val="0"/>
              </a:spcAft>
              <a:buNone/>
              <a:defRPr b="0" i="0" sz="1200" u="none" cap="none" strike="noStrike">
                <a:solidFill>
                  <a:srgbClr val="898989"/>
                </a:solidFill>
                <a:latin typeface="Calibri"/>
                <a:ea typeface="Calibri"/>
                <a:cs typeface="Calibri"/>
                <a:sym typeface="Calibri"/>
              </a:defRPr>
            </a:lvl2pPr>
            <a:lvl3pPr indent="0" lvl="2" marL="0" rtl="0" algn="r">
              <a:spcBef>
                <a:spcPts val="0"/>
              </a:spcBef>
              <a:spcAft>
                <a:spcPts val="0"/>
              </a:spcAft>
              <a:buNone/>
              <a:defRPr b="0" i="0" sz="1200" u="none" cap="none" strike="noStrike">
                <a:solidFill>
                  <a:srgbClr val="898989"/>
                </a:solidFill>
                <a:latin typeface="Calibri"/>
                <a:ea typeface="Calibri"/>
                <a:cs typeface="Calibri"/>
                <a:sym typeface="Calibri"/>
              </a:defRPr>
            </a:lvl3pPr>
            <a:lvl4pPr indent="0" lvl="3" marL="0" rtl="0" algn="r">
              <a:spcBef>
                <a:spcPts val="0"/>
              </a:spcBef>
              <a:spcAft>
                <a:spcPts val="0"/>
              </a:spcAft>
              <a:buNone/>
              <a:defRPr b="0" i="0" sz="1200" u="none" cap="none" strike="noStrike">
                <a:solidFill>
                  <a:srgbClr val="898989"/>
                </a:solidFill>
                <a:latin typeface="Calibri"/>
                <a:ea typeface="Calibri"/>
                <a:cs typeface="Calibri"/>
                <a:sym typeface="Calibri"/>
              </a:defRPr>
            </a:lvl4pPr>
            <a:lvl5pPr indent="0" lvl="4" marL="0" rtl="0" algn="r">
              <a:spcBef>
                <a:spcPts val="0"/>
              </a:spcBef>
              <a:spcAft>
                <a:spcPts val="0"/>
              </a:spcAft>
              <a:buNone/>
              <a:defRPr b="0" i="0" sz="1200" u="none" cap="none" strike="noStrike">
                <a:solidFill>
                  <a:srgbClr val="898989"/>
                </a:solidFill>
                <a:latin typeface="Calibri"/>
                <a:ea typeface="Calibri"/>
                <a:cs typeface="Calibri"/>
                <a:sym typeface="Calibri"/>
              </a:defRPr>
            </a:lvl5pPr>
            <a:lvl6pPr indent="0" lvl="5" marL="0" rtl="0" algn="r">
              <a:spcBef>
                <a:spcPts val="0"/>
              </a:spcBef>
              <a:spcAft>
                <a:spcPts val="0"/>
              </a:spcAft>
              <a:buNone/>
              <a:defRPr b="0" i="0" sz="1200" u="none" cap="none" strike="noStrike">
                <a:solidFill>
                  <a:srgbClr val="898989"/>
                </a:solidFill>
                <a:latin typeface="Calibri"/>
                <a:ea typeface="Calibri"/>
                <a:cs typeface="Calibri"/>
                <a:sym typeface="Calibri"/>
              </a:defRPr>
            </a:lvl6pPr>
            <a:lvl7pPr indent="0" lvl="6" marL="0" rtl="0" algn="r">
              <a:spcBef>
                <a:spcPts val="0"/>
              </a:spcBef>
              <a:spcAft>
                <a:spcPts val="0"/>
              </a:spcAft>
              <a:buNone/>
              <a:defRPr b="0" i="0" sz="1200" u="none" cap="none" strike="noStrike">
                <a:solidFill>
                  <a:srgbClr val="898989"/>
                </a:solidFill>
                <a:latin typeface="Calibri"/>
                <a:ea typeface="Calibri"/>
                <a:cs typeface="Calibri"/>
                <a:sym typeface="Calibri"/>
              </a:defRPr>
            </a:lvl7pPr>
            <a:lvl8pPr indent="0" lvl="7" marL="0" rtl="0" algn="r">
              <a:spcBef>
                <a:spcPts val="0"/>
              </a:spcBef>
              <a:spcAft>
                <a:spcPts val="0"/>
              </a:spcAft>
              <a:buNone/>
              <a:defRPr b="0" i="0" sz="1200" u="none" cap="none" strike="noStrike">
                <a:solidFill>
                  <a:srgbClr val="898989"/>
                </a:solidFill>
                <a:latin typeface="Calibri"/>
                <a:ea typeface="Calibri"/>
                <a:cs typeface="Calibri"/>
                <a:sym typeface="Calibri"/>
              </a:defRPr>
            </a:lvl8pPr>
            <a:lvl9pPr indent="0" lvl="8" marL="0" rtl="0" algn="r">
              <a:spcBef>
                <a:spcPts val="0"/>
              </a:spcBef>
              <a:spcAft>
                <a:spcPts val="0"/>
              </a:spcAft>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descr="TAB_col_white_background.eps" id="134" name="Google Shape;134;g2d9bbdfc2ab_0_369"/>
          <p:cNvPicPr preferRelativeResize="0"/>
          <p:nvPr/>
        </p:nvPicPr>
        <p:blipFill rotWithShape="1">
          <a:blip r:embed="rId2">
            <a:alphaModFix/>
          </a:blip>
          <a:srcRect b="0" l="0" r="0" t="0"/>
          <a:stretch/>
        </p:blipFill>
        <p:spPr>
          <a:xfrm>
            <a:off x="523875" y="509588"/>
            <a:ext cx="1663701" cy="7112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41" name="Shape 41"/>
        <p:cNvGrpSpPr/>
        <p:nvPr/>
      </p:nvGrpSpPr>
      <p:grpSpPr>
        <a:xfrm>
          <a:off x="0" y="0"/>
          <a:ext cx="0" cy="0"/>
          <a:chOff x="0" y="0"/>
          <a:chExt cx="0" cy="0"/>
        </a:xfrm>
      </p:grpSpPr>
      <p:sp>
        <p:nvSpPr>
          <p:cNvPr id="42" name="Google Shape;42;g2d9bbdfc2ab_0_282"/>
          <p:cNvSpPr/>
          <p:nvPr/>
        </p:nvSpPr>
        <p:spPr>
          <a:xfrm flipH="1">
            <a:off x="4757100" y="3079200"/>
            <a:ext cx="4386900" cy="37788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 name="Google Shape;43;g2d9bbdfc2ab_0_282"/>
          <p:cNvGrpSpPr/>
          <p:nvPr/>
        </p:nvGrpSpPr>
        <p:grpSpPr>
          <a:xfrm>
            <a:off x="5594191" y="5281486"/>
            <a:ext cx="2910145" cy="1576482"/>
            <a:chOff x="6917201" y="0"/>
            <a:chExt cx="2227777" cy="863400"/>
          </a:xfrm>
        </p:grpSpPr>
        <p:sp>
          <p:nvSpPr>
            <p:cNvPr id="44" name="Google Shape;44;g2d9bbdfc2ab_0_282"/>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g2d9bbdfc2ab_0_282"/>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g2d9bbdfc2ab_0_282"/>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 name="Google Shape;47;g2d9bbdfc2ab_0_282"/>
          <p:cNvGrpSpPr/>
          <p:nvPr/>
        </p:nvGrpSpPr>
        <p:grpSpPr>
          <a:xfrm>
            <a:off x="199149" y="3"/>
            <a:ext cx="2795414" cy="1444382"/>
            <a:chOff x="6917201" y="0"/>
            <a:chExt cx="2227777" cy="863400"/>
          </a:xfrm>
        </p:grpSpPr>
        <p:sp>
          <p:nvSpPr>
            <p:cNvPr id="48" name="Google Shape;48;g2d9bbdfc2ab_0_28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g2d9bbdfc2ab_0_28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g2d9bbdfc2ab_0_28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 name="Google Shape;51;g2d9bbdfc2ab_0_282"/>
          <p:cNvSpPr txBox="1"/>
          <p:nvPr>
            <p:ph type="title"/>
          </p:nvPr>
        </p:nvSpPr>
        <p:spPr>
          <a:xfrm>
            <a:off x="1888684" y="2328133"/>
            <a:ext cx="5377500" cy="2194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52" name="Google Shape;52;g2d9bbdfc2ab_0_282"/>
          <p:cNvSpPr txBox="1"/>
          <p:nvPr>
            <p:ph idx="12" type="sldNum"/>
          </p:nvPr>
        </p:nvSpPr>
        <p:spPr>
          <a:xfrm>
            <a:off x="8390734" y="605822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53" name="Shape 53"/>
        <p:cNvGrpSpPr/>
        <p:nvPr/>
      </p:nvGrpSpPr>
      <p:grpSpPr>
        <a:xfrm>
          <a:off x="0" y="0"/>
          <a:ext cx="0" cy="0"/>
          <a:chOff x="0" y="0"/>
          <a:chExt cx="0" cy="0"/>
        </a:xfrm>
      </p:grpSpPr>
      <p:sp>
        <p:nvSpPr>
          <p:cNvPr id="54" name="Google Shape;54;g2d9bbdfc2ab_0_294"/>
          <p:cNvSpPr/>
          <p:nvPr/>
        </p:nvSpPr>
        <p:spPr>
          <a:xfrm flipH="1">
            <a:off x="3582600" y="2067600"/>
            <a:ext cx="5561400" cy="47904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g2d9bbdfc2ab_0_294"/>
          <p:cNvSpPr/>
          <p:nvPr/>
        </p:nvSpPr>
        <p:spPr>
          <a:xfrm>
            <a:off x="31" y="3766000"/>
            <a:ext cx="7370400" cy="30921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g2d9bbdfc2ab_0_294"/>
          <p:cNvSpPr/>
          <p:nvPr/>
        </p:nvSpPr>
        <p:spPr>
          <a:xfrm>
            <a:off x="203225" y="275000"/>
            <a:ext cx="87375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g2d9bbdfc2ab_0_294"/>
          <p:cNvSpPr txBox="1"/>
          <p:nvPr>
            <p:ph type="title"/>
          </p:nvPr>
        </p:nvSpPr>
        <p:spPr>
          <a:xfrm>
            <a:off x="819150" y="1127467"/>
            <a:ext cx="7505700" cy="12729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8" name="Google Shape;58;g2d9bbdfc2ab_0_294"/>
          <p:cNvSpPr txBox="1"/>
          <p:nvPr>
            <p:ph idx="1" type="body"/>
          </p:nvPr>
        </p:nvSpPr>
        <p:spPr>
          <a:xfrm>
            <a:off x="819150" y="2654300"/>
            <a:ext cx="7505700" cy="3264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9" name="Google Shape;59;g2d9bbdfc2ab_0_294"/>
          <p:cNvSpPr txBox="1"/>
          <p:nvPr>
            <p:ph idx="12" type="sldNum"/>
          </p:nvPr>
        </p:nvSpPr>
        <p:spPr>
          <a:xfrm>
            <a:off x="8390734" y="605822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60" name="Shape 60"/>
        <p:cNvGrpSpPr/>
        <p:nvPr/>
      </p:nvGrpSpPr>
      <p:grpSpPr>
        <a:xfrm>
          <a:off x="0" y="0"/>
          <a:ext cx="0" cy="0"/>
          <a:chOff x="0" y="0"/>
          <a:chExt cx="0" cy="0"/>
        </a:xfrm>
      </p:grpSpPr>
      <p:sp>
        <p:nvSpPr>
          <p:cNvPr id="61" name="Google Shape;61;g2d9bbdfc2ab_0_301"/>
          <p:cNvSpPr/>
          <p:nvPr/>
        </p:nvSpPr>
        <p:spPr>
          <a:xfrm flipH="1">
            <a:off x="3582600" y="2067600"/>
            <a:ext cx="5561400" cy="47904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g2d9bbdfc2ab_0_301"/>
          <p:cNvSpPr/>
          <p:nvPr/>
        </p:nvSpPr>
        <p:spPr>
          <a:xfrm>
            <a:off x="31" y="3766000"/>
            <a:ext cx="7370400" cy="30921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g2d9bbdfc2ab_0_301"/>
          <p:cNvSpPr/>
          <p:nvPr/>
        </p:nvSpPr>
        <p:spPr>
          <a:xfrm>
            <a:off x="203225" y="275000"/>
            <a:ext cx="87375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g2d9bbdfc2ab_0_301"/>
          <p:cNvSpPr txBox="1"/>
          <p:nvPr>
            <p:ph type="title"/>
          </p:nvPr>
        </p:nvSpPr>
        <p:spPr>
          <a:xfrm>
            <a:off x="819150" y="1127467"/>
            <a:ext cx="7505700" cy="12729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5" name="Google Shape;65;g2d9bbdfc2ab_0_301"/>
          <p:cNvSpPr txBox="1"/>
          <p:nvPr>
            <p:ph idx="1" type="body"/>
          </p:nvPr>
        </p:nvSpPr>
        <p:spPr>
          <a:xfrm>
            <a:off x="819150" y="2654300"/>
            <a:ext cx="3686100" cy="3264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6" name="Google Shape;66;g2d9bbdfc2ab_0_301"/>
          <p:cNvSpPr txBox="1"/>
          <p:nvPr>
            <p:ph idx="2" type="body"/>
          </p:nvPr>
        </p:nvSpPr>
        <p:spPr>
          <a:xfrm>
            <a:off x="4638675" y="2654300"/>
            <a:ext cx="3686100" cy="3264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7" name="Google Shape;67;g2d9bbdfc2ab_0_301"/>
          <p:cNvSpPr txBox="1"/>
          <p:nvPr>
            <p:ph idx="12" type="sldNum"/>
          </p:nvPr>
        </p:nvSpPr>
        <p:spPr>
          <a:xfrm>
            <a:off x="8390734" y="605822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8" name="Shape 68"/>
        <p:cNvGrpSpPr/>
        <p:nvPr/>
      </p:nvGrpSpPr>
      <p:grpSpPr>
        <a:xfrm>
          <a:off x="0" y="0"/>
          <a:ext cx="0" cy="0"/>
          <a:chOff x="0" y="0"/>
          <a:chExt cx="0" cy="0"/>
        </a:xfrm>
      </p:grpSpPr>
      <p:sp>
        <p:nvSpPr>
          <p:cNvPr id="69" name="Google Shape;69;g2d9bbdfc2ab_0_309"/>
          <p:cNvSpPr/>
          <p:nvPr/>
        </p:nvSpPr>
        <p:spPr>
          <a:xfrm flipH="1">
            <a:off x="3582600" y="2067600"/>
            <a:ext cx="5561400" cy="47904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g2d9bbdfc2ab_0_309"/>
          <p:cNvSpPr/>
          <p:nvPr/>
        </p:nvSpPr>
        <p:spPr>
          <a:xfrm>
            <a:off x="31" y="3766000"/>
            <a:ext cx="7370400" cy="30921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g2d9bbdfc2ab_0_309"/>
          <p:cNvSpPr/>
          <p:nvPr/>
        </p:nvSpPr>
        <p:spPr>
          <a:xfrm>
            <a:off x="203225" y="275000"/>
            <a:ext cx="87375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g2d9bbdfc2ab_0_309"/>
          <p:cNvSpPr txBox="1"/>
          <p:nvPr>
            <p:ph type="title"/>
          </p:nvPr>
        </p:nvSpPr>
        <p:spPr>
          <a:xfrm>
            <a:off x="819150" y="1127467"/>
            <a:ext cx="7505700" cy="12729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3" name="Google Shape;73;g2d9bbdfc2ab_0_309"/>
          <p:cNvSpPr txBox="1"/>
          <p:nvPr>
            <p:ph idx="12" type="sldNum"/>
          </p:nvPr>
        </p:nvSpPr>
        <p:spPr>
          <a:xfrm>
            <a:off x="8390734" y="605822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4" name="Shape 74"/>
        <p:cNvGrpSpPr/>
        <p:nvPr/>
      </p:nvGrpSpPr>
      <p:grpSpPr>
        <a:xfrm>
          <a:off x="0" y="0"/>
          <a:ext cx="0" cy="0"/>
          <a:chOff x="0" y="0"/>
          <a:chExt cx="0" cy="0"/>
        </a:xfrm>
      </p:grpSpPr>
      <p:sp>
        <p:nvSpPr>
          <p:cNvPr id="75" name="Google Shape;75;g2d9bbdfc2ab_0_315"/>
          <p:cNvSpPr/>
          <p:nvPr/>
        </p:nvSpPr>
        <p:spPr>
          <a:xfrm flipH="1">
            <a:off x="3582600" y="2067600"/>
            <a:ext cx="5561400" cy="47904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g2d9bbdfc2ab_0_315"/>
          <p:cNvSpPr/>
          <p:nvPr/>
        </p:nvSpPr>
        <p:spPr>
          <a:xfrm>
            <a:off x="31" y="3766000"/>
            <a:ext cx="7370400" cy="30921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g2d9bbdfc2ab_0_315"/>
          <p:cNvSpPr/>
          <p:nvPr/>
        </p:nvSpPr>
        <p:spPr>
          <a:xfrm>
            <a:off x="203225" y="275000"/>
            <a:ext cx="87375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g2d9bbdfc2ab_0_315"/>
          <p:cNvSpPr txBox="1"/>
          <p:nvPr>
            <p:ph type="title"/>
          </p:nvPr>
        </p:nvSpPr>
        <p:spPr>
          <a:xfrm>
            <a:off x="819150" y="1127467"/>
            <a:ext cx="3709200" cy="18441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9" name="Google Shape;79;g2d9bbdfc2ab_0_315"/>
          <p:cNvSpPr txBox="1"/>
          <p:nvPr>
            <p:ph idx="1" type="body"/>
          </p:nvPr>
        </p:nvSpPr>
        <p:spPr>
          <a:xfrm>
            <a:off x="830700" y="3092067"/>
            <a:ext cx="3709200" cy="28263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0" name="Google Shape;80;g2d9bbdfc2ab_0_315"/>
          <p:cNvSpPr txBox="1"/>
          <p:nvPr>
            <p:ph idx="12" type="sldNum"/>
          </p:nvPr>
        </p:nvSpPr>
        <p:spPr>
          <a:xfrm>
            <a:off x="8390734" y="605822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81" name="Shape 81"/>
        <p:cNvGrpSpPr/>
        <p:nvPr/>
      </p:nvGrpSpPr>
      <p:grpSpPr>
        <a:xfrm>
          <a:off x="0" y="0"/>
          <a:ext cx="0" cy="0"/>
          <a:chOff x="0" y="0"/>
          <a:chExt cx="0" cy="0"/>
        </a:xfrm>
      </p:grpSpPr>
      <p:sp>
        <p:nvSpPr>
          <p:cNvPr id="82" name="Google Shape;82;g2d9bbdfc2ab_0_322"/>
          <p:cNvSpPr/>
          <p:nvPr/>
        </p:nvSpPr>
        <p:spPr>
          <a:xfrm>
            <a:off x="0" y="3764192"/>
            <a:ext cx="7369200" cy="30891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g2d9bbdfc2ab_0_322"/>
          <p:cNvSpPr/>
          <p:nvPr/>
        </p:nvSpPr>
        <p:spPr>
          <a:xfrm flipH="1">
            <a:off x="3583210" y="2072150"/>
            <a:ext cx="5560500" cy="47859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g2d9bbdfc2ab_0_322"/>
          <p:cNvGrpSpPr/>
          <p:nvPr/>
        </p:nvGrpSpPr>
        <p:grpSpPr>
          <a:xfrm>
            <a:off x="255991" y="-11"/>
            <a:ext cx="2251347" cy="1391229"/>
            <a:chOff x="3961956" y="4383950"/>
            <a:chExt cx="1160548" cy="548700"/>
          </a:xfrm>
        </p:grpSpPr>
        <p:sp>
          <p:nvSpPr>
            <p:cNvPr id="85" name="Google Shape;85;g2d9bbdfc2ab_0_322"/>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g2d9bbdfc2ab_0_322"/>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g2d9bbdfc2ab_0_322"/>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g2d9bbdfc2ab_0_322"/>
          <p:cNvSpPr/>
          <p:nvPr/>
        </p:nvSpPr>
        <p:spPr>
          <a:xfrm>
            <a:off x="203225" y="275000"/>
            <a:ext cx="87375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 name="Google Shape;89;g2d9bbdfc2ab_0_322"/>
          <p:cNvGrpSpPr/>
          <p:nvPr/>
        </p:nvGrpSpPr>
        <p:grpSpPr>
          <a:xfrm>
            <a:off x="34934" y="6029501"/>
            <a:ext cx="1593306" cy="822734"/>
            <a:chOff x="6917201" y="0"/>
            <a:chExt cx="2227777" cy="863400"/>
          </a:xfrm>
        </p:grpSpPr>
        <p:sp>
          <p:nvSpPr>
            <p:cNvPr id="90" name="Google Shape;90;g2d9bbdfc2ab_0_322"/>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g2d9bbdfc2ab_0_322"/>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g2d9bbdfc2ab_0_322"/>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g2d9bbdfc2ab_0_322"/>
          <p:cNvGrpSpPr/>
          <p:nvPr/>
        </p:nvGrpSpPr>
        <p:grpSpPr>
          <a:xfrm>
            <a:off x="5886353" y="1657"/>
            <a:ext cx="3257455" cy="1681990"/>
            <a:chOff x="6917201" y="0"/>
            <a:chExt cx="2227777" cy="863400"/>
          </a:xfrm>
        </p:grpSpPr>
        <p:sp>
          <p:nvSpPr>
            <p:cNvPr id="94" name="Google Shape;94;g2d9bbdfc2ab_0_32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g2d9bbdfc2ab_0_32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g2d9bbdfc2ab_0_32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g2d9bbdfc2ab_0_322"/>
          <p:cNvSpPr txBox="1"/>
          <p:nvPr>
            <p:ph type="title"/>
          </p:nvPr>
        </p:nvSpPr>
        <p:spPr>
          <a:xfrm>
            <a:off x="1393929" y="1734861"/>
            <a:ext cx="6366900" cy="33855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8" name="Google Shape;98;g2d9bbdfc2ab_0_322"/>
          <p:cNvSpPr txBox="1"/>
          <p:nvPr>
            <p:ph idx="12" type="sldNum"/>
          </p:nvPr>
        </p:nvSpPr>
        <p:spPr>
          <a:xfrm>
            <a:off x="8390734" y="605822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9" name="Shape 99"/>
        <p:cNvGrpSpPr/>
        <p:nvPr/>
      </p:nvGrpSpPr>
      <p:grpSpPr>
        <a:xfrm>
          <a:off x="0" y="0"/>
          <a:ext cx="0" cy="0"/>
          <a:chOff x="0" y="0"/>
          <a:chExt cx="0" cy="0"/>
        </a:xfrm>
      </p:grpSpPr>
      <p:sp>
        <p:nvSpPr>
          <p:cNvPr id="100" name="Google Shape;100;g2d9bbdfc2ab_0_340"/>
          <p:cNvSpPr/>
          <p:nvPr/>
        </p:nvSpPr>
        <p:spPr>
          <a:xfrm flipH="1">
            <a:off x="3582600" y="2067600"/>
            <a:ext cx="5561400" cy="47904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g2d9bbdfc2ab_0_340"/>
          <p:cNvSpPr/>
          <p:nvPr/>
        </p:nvSpPr>
        <p:spPr>
          <a:xfrm>
            <a:off x="31" y="3766000"/>
            <a:ext cx="7370400" cy="30921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g2d9bbdfc2ab_0_340"/>
          <p:cNvSpPr/>
          <p:nvPr/>
        </p:nvSpPr>
        <p:spPr>
          <a:xfrm>
            <a:off x="203225" y="275000"/>
            <a:ext cx="87375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g2d9bbdfc2ab_0_340"/>
          <p:cNvSpPr txBox="1"/>
          <p:nvPr>
            <p:ph type="title"/>
          </p:nvPr>
        </p:nvSpPr>
        <p:spPr>
          <a:xfrm>
            <a:off x="819150" y="1127467"/>
            <a:ext cx="6424200" cy="9399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4" name="Google Shape;104;g2d9bbdfc2ab_0_340"/>
          <p:cNvSpPr txBox="1"/>
          <p:nvPr>
            <p:ph idx="1" type="subTitle"/>
          </p:nvPr>
        </p:nvSpPr>
        <p:spPr>
          <a:xfrm>
            <a:off x="819150" y="2067600"/>
            <a:ext cx="5859900" cy="524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5" name="Google Shape;105;g2d9bbdfc2ab_0_340"/>
          <p:cNvSpPr txBox="1"/>
          <p:nvPr>
            <p:ph idx="2" type="body"/>
          </p:nvPr>
        </p:nvSpPr>
        <p:spPr>
          <a:xfrm>
            <a:off x="819150" y="3289400"/>
            <a:ext cx="5859900" cy="2793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6" name="Google Shape;106;g2d9bbdfc2ab_0_340"/>
          <p:cNvSpPr txBox="1"/>
          <p:nvPr>
            <p:ph idx="12" type="sldNum"/>
          </p:nvPr>
        </p:nvSpPr>
        <p:spPr>
          <a:xfrm>
            <a:off x="8390734" y="605822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7" name="Shape 107"/>
        <p:cNvGrpSpPr/>
        <p:nvPr/>
      </p:nvGrpSpPr>
      <p:grpSpPr>
        <a:xfrm>
          <a:off x="0" y="0"/>
          <a:ext cx="0" cy="0"/>
          <a:chOff x="0" y="0"/>
          <a:chExt cx="0" cy="0"/>
        </a:xfrm>
      </p:grpSpPr>
      <p:sp>
        <p:nvSpPr>
          <p:cNvPr id="108" name="Google Shape;108;g2d9bbdfc2ab_0_348"/>
          <p:cNvSpPr/>
          <p:nvPr/>
        </p:nvSpPr>
        <p:spPr>
          <a:xfrm>
            <a:off x="31" y="3766000"/>
            <a:ext cx="7370400" cy="30921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g2d9bbdfc2ab_0_348"/>
          <p:cNvSpPr/>
          <p:nvPr/>
        </p:nvSpPr>
        <p:spPr>
          <a:xfrm flipH="1">
            <a:off x="3582600" y="2067600"/>
            <a:ext cx="5561400" cy="47904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g2d9bbdfc2ab_0_348"/>
          <p:cNvSpPr/>
          <p:nvPr/>
        </p:nvSpPr>
        <p:spPr>
          <a:xfrm>
            <a:off x="203225" y="275000"/>
            <a:ext cx="87375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g2d9bbdfc2ab_0_348"/>
          <p:cNvSpPr txBox="1"/>
          <p:nvPr>
            <p:ph idx="1" type="body"/>
          </p:nvPr>
        </p:nvSpPr>
        <p:spPr>
          <a:xfrm>
            <a:off x="328025" y="5551333"/>
            <a:ext cx="7415100" cy="8067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12" name="Google Shape;112;g2d9bbdfc2ab_0_348"/>
          <p:cNvSpPr txBox="1"/>
          <p:nvPr>
            <p:ph idx="12" type="sldNum"/>
          </p:nvPr>
        </p:nvSpPr>
        <p:spPr>
          <a:xfrm>
            <a:off x="8390734" y="605822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9" name="Shape 9"/>
        <p:cNvGrpSpPr/>
        <p:nvPr/>
      </p:nvGrpSpPr>
      <p:grpSpPr>
        <a:xfrm>
          <a:off x="0" y="0"/>
          <a:ext cx="0" cy="0"/>
          <a:chOff x="0" y="0"/>
          <a:chExt cx="0" cy="0"/>
        </a:xfrm>
      </p:grpSpPr>
      <p:sp>
        <p:nvSpPr>
          <p:cNvPr id="10" name="Google Shape;10;g2d9bbdfc2ab_0_250"/>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11" name="Google Shape;11;g2d9bbdfc2ab_0_250"/>
          <p:cNvSpPr txBox="1"/>
          <p:nvPr>
            <p:ph idx="1" type="body"/>
          </p:nvPr>
        </p:nvSpPr>
        <p:spPr>
          <a:xfrm>
            <a:off x="311700" y="1536633"/>
            <a:ext cx="8520600" cy="45216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12" name="Google Shape;12;g2d9bbdfc2ab_0_250"/>
          <p:cNvSpPr txBox="1"/>
          <p:nvPr>
            <p:ph idx="12" type="sldNum"/>
          </p:nvPr>
        </p:nvSpPr>
        <p:spPr>
          <a:xfrm>
            <a:off x="8390734" y="6058224"/>
            <a:ext cx="548700" cy="5247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5.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hyperlink" Target="http://drive.google.com/file/d/1E42mG2b6oh0qF9AMiQW-zqwKDKIX7beA/view" TargetMode="External"/><Relationship Id="rId4" Type="http://schemas.openxmlformats.org/officeDocument/2006/relationships/image" Target="../media/image1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g2d9d856169b_9_6"/>
          <p:cNvSpPr/>
          <p:nvPr/>
        </p:nvSpPr>
        <p:spPr>
          <a:xfrm>
            <a:off x="406400" y="2008227"/>
            <a:ext cx="7254900" cy="5541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3000" u="none" cap="none" strike="noStrike">
                <a:solidFill>
                  <a:srgbClr val="595959"/>
                </a:solidFill>
                <a:latin typeface="Arial"/>
                <a:ea typeface="Arial"/>
                <a:cs typeface="Arial"/>
                <a:sym typeface="Arial"/>
              </a:rPr>
              <a:t>P09 The Mill</a:t>
            </a:r>
            <a:endParaRPr b="0" i="0" sz="3000" u="none" cap="none" strike="noStrike">
              <a:solidFill>
                <a:srgbClr val="595959"/>
              </a:solidFill>
              <a:latin typeface="Arial"/>
              <a:ea typeface="Arial"/>
              <a:cs typeface="Arial"/>
              <a:sym typeface="Arial"/>
            </a:endParaRPr>
          </a:p>
        </p:txBody>
      </p:sp>
      <p:sp>
        <p:nvSpPr>
          <p:cNvPr id="141" name="Google Shape;141;g2d9d856169b_9_6"/>
          <p:cNvSpPr/>
          <p:nvPr/>
        </p:nvSpPr>
        <p:spPr>
          <a:xfrm>
            <a:off x="406400" y="3102288"/>
            <a:ext cx="6821400" cy="494700"/>
          </a:xfrm>
          <a:prstGeom prst="rect">
            <a:avLst/>
          </a:prstGeom>
          <a:noFill/>
          <a:ln>
            <a:noFill/>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None/>
            </a:pPr>
            <a:r>
              <a:rPr b="0" i="0" lang="en-US" sz="2400" u="none" cap="none" strike="noStrike">
                <a:solidFill>
                  <a:srgbClr val="595959"/>
                </a:solidFill>
                <a:latin typeface="Arial"/>
                <a:ea typeface="Arial"/>
                <a:cs typeface="Arial"/>
                <a:sym typeface="Arial"/>
              </a:rPr>
              <a:t>Mapping and Spatial Analysis Tool for Journalism</a:t>
            </a:r>
            <a:endParaRPr b="0" i="0" sz="2400" u="none" cap="none" strike="noStrike">
              <a:solidFill>
                <a:srgbClr val="595959"/>
              </a:solidFill>
              <a:latin typeface="Arial"/>
              <a:ea typeface="Arial"/>
              <a:cs typeface="Arial"/>
              <a:sym typeface="Arial"/>
            </a:endParaRPr>
          </a:p>
        </p:txBody>
      </p:sp>
      <p:cxnSp>
        <p:nvCxnSpPr>
          <p:cNvPr id="142" name="Google Shape;142;g2d9d856169b_9_6"/>
          <p:cNvCxnSpPr/>
          <p:nvPr/>
        </p:nvCxnSpPr>
        <p:spPr>
          <a:xfrm>
            <a:off x="519113" y="2809875"/>
            <a:ext cx="7013700" cy="0"/>
          </a:xfrm>
          <a:prstGeom prst="straightConnector1">
            <a:avLst/>
          </a:prstGeom>
          <a:noFill/>
          <a:ln cap="flat" cmpd="sng" w="25400">
            <a:solidFill>
              <a:srgbClr val="660066"/>
            </a:solidFill>
            <a:prstDash val="dot"/>
            <a:round/>
            <a:headEnd len="med" w="med" type="none"/>
            <a:tailEnd len="med" w="med" type="none"/>
          </a:ln>
          <a:effectLst>
            <a:outerShdw blurRad="63500" rotWithShape="0" dir="5400000" dist="20000">
              <a:srgbClr val="000000">
                <a:alpha val="37650"/>
              </a:srgbClr>
            </a:outerShdw>
          </a:effectLst>
        </p:spPr>
      </p:cxnSp>
      <p:pic>
        <p:nvPicPr>
          <p:cNvPr id="143" name="Google Shape;143;g2d9d856169b_9_6"/>
          <p:cNvPicPr preferRelativeResize="0"/>
          <p:nvPr/>
        </p:nvPicPr>
        <p:blipFill>
          <a:blip r:embed="rId3">
            <a:alphaModFix/>
          </a:blip>
          <a:stretch>
            <a:fillRect/>
          </a:stretch>
        </p:blipFill>
        <p:spPr>
          <a:xfrm>
            <a:off x="5451425" y="392800"/>
            <a:ext cx="3202850" cy="851950"/>
          </a:xfrm>
          <a:prstGeom prst="rect">
            <a:avLst/>
          </a:prstGeom>
          <a:noFill/>
          <a:ln>
            <a:noFill/>
          </a:ln>
        </p:spPr>
      </p:pic>
      <p:pic>
        <p:nvPicPr>
          <p:cNvPr id="144" name="Google Shape;144;g2d9d856169b_9_6"/>
          <p:cNvPicPr preferRelativeResize="0"/>
          <p:nvPr/>
        </p:nvPicPr>
        <p:blipFill>
          <a:blip r:embed="rId4">
            <a:alphaModFix/>
          </a:blip>
          <a:stretch>
            <a:fillRect/>
          </a:stretch>
        </p:blipFill>
        <p:spPr>
          <a:xfrm>
            <a:off x="0" y="-111222"/>
            <a:ext cx="9143999" cy="6894872"/>
          </a:xfrm>
          <a:prstGeom prst="rect">
            <a:avLst/>
          </a:prstGeom>
          <a:noFill/>
          <a:ln>
            <a:noFill/>
          </a:ln>
        </p:spPr>
      </p:pic>
      <p:sp>
        <p:nvSpPr>
          <p:cNvPr id="145" name="Google Shape;145;g2d9d856169b_9_6"/>
          <p:cNvSpPr/>
          <p:nvPr/>
        </p:nvSpPr>
        <p:spPr>
          <a:xfrm>
            <a:off x="711425" y="1926177"/>
            <a:ext cx="7533000" cy="554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b="1" lang="en-US" sz="3200">
                <a:solidFill>
                  <a:srgbClr val="4C4C4C"/>
                </a:solidFill>
              </a:rPr>
              <a:t>P09- Mapping and Spatial Analysis</a:t>
            </a:r>
            <a:endParaRPr b="1" sz="3200">
              <a:solidFill>
                <a:srgbClr val="4C4C4C"/>
              </a:solidFill>
            </a:endParaRPr>
          </a:p>
          <a:p>
            <a:pPr indent="0" lvl="0" marL="0" rtl="0" algn="l">
              <a:lnSpc>
                <a:spcPct val="115000"/>
              </a:lnSpc>
              <a:spcBef>
                <a:spcPts val="0"/>
              </a:spcBef>
              <a:spcAft>
                <a:spcPts val="0"/>
              </a:spcAft>
              <a:buNone/>
            </a:pPr>
            <a:r>
              <a:rPr b="1" lang="en-US" sz="3200">
                <a:solidFill>
                  <a:srgbClr val="4C4C4C"/>
                </a:solidFill>
              </a:rPr>
              <a:t> Tool for Journalism</a:t>
            </a:r>
            <a:endParaRPr b="1" sz="3200">
              <a:solidFill>
                <a:srgbClr val="4C4C4C"/>
              </a:solidFill>
            </a:endParaRPr>
          </a:p>
          <a:p>
            <a:pPr indent="0" lvl="0" marL="0" marR="0" rtl="0" algn="l">
              <a:lnSpc>
                <a:spcPct val="120000"/>
              </a:lnSpc>
              <a:spcBef>
                <a:spcPts val="0"/>
              </a:spcBef>
              <a:spcAft>
                <a:spcPts val="0"/>
              </a:spcAft>
              <a:buNone/>
            </a:pPr>
            <a:r>
              <a:t/>
            </a:r>
            <a:endParaRPr sz="2400">
              <a:solidFill>
                <a:srgbClr val="595959"/>
              </a:solidFill>
            </a:endParaRPr>
          </a:p>
        </p:txBody>
      </p:sp>
      <p:sp>
        <p:nvSpPr>
          <p:cNvPr id="146" name="Google Shape;146;g2d9d856169b_9_6"/>
          <p:cNvSpPr txBox="1"/>
          <p:nvPr/>
        </p:nvSpPr>
        <p:spPr>
          <a:xfrm>
            <a:off x="5916075" y="3653900"/>
            <a:ext cx="2394600" cy="22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rgbClr val="E06666"/>
                </a:solidFill>
                <a:latin typeface="Calibri"/>
                <a:ea typeface="Calibri"/>
                <a:cs typeface="Calibri"/>
                <a:sym typeface="Calibri"/>
              </a:rPr>
              <a:t>Group Members:</a:t>
            </a:r>
            <a:endParaRPr b="1">
              <a:solidFill>
                <a:srgbClr val="E06666"/>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11378273</a:t>
            </a:r>
            <a:endParaRPr sz="1300">
              <a:solidFill>
                <a:schemeClr val="dk2"/>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11454639</a:t>
            </a:r>
            <a:endParaRPr sz="1300">
              <a:solidFill>
                <a:schemeClr val="dk2"/>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11484337</a:t>
            </a:r>
            <a:endParaRPr sz="1300">
              <a:solidFill>
                <a:schemeClr val="dk2"/>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11467317</a:t>
            </a:r>
            <a:endParaRPr sz="1300">
              <a:solidFill>
                <a:schemeClr val="dk2"/>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11349153</a:t>
            </a:r>
            <a:endParaRPr sz="1300">
              <a:solidFill>
                <a:schemeClr val="dk2"/>
              </a:solidFill>
              <a:latin typeface="Calibri"/>
              <a:ea typeface="Calibri"/>
              <a:cs typeface="Calibri"/>
              <a:sym typeface="Calibri"/>
            </a:endParaRPr>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2d9bbdfc2ab_0_18"/>
          <p:cNvSpPr txBox="1"/>
          <p:nvPr>
            <p:ph type="title"/>
          </p:nvPr>
        </p:nvSpPr>
        <p:spPr>
          <a:xfrm>
            <a:off x="2370349" y="327675"/>
            <a:ext cx="67215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Project</a:t>
            </a:r>
            <a:r>
              <a:rPr lang="en-US">
                <a:solidFill>
                  <a:srgbClr val="E06666"/>
                </a:solidFill>
              </a:rPr>
              <a:t> Timeline and Management</a:t>
            </a:r>
            <a:r>
              <a:rPr lang="en-US"/>
              <a:t> </a:t>
            </a:r>
            <a:endParaRPr/>
          </a:p>
        </p:txBody>
      </p:sp>
      <p:sp>
        <p:nvSpPr>
          <p:cNvPr id="243" name="Google Shape;243;g2d9bbdfc2ab_0_18"/>
          <p:cNvSpPr txBox="1"/>
          <p:nvPr>
            <p:ph idx="1" type="body"/>
          </p:nvPr>
        </p:nvSpPr>
        <p:spPr>
          <a:xfrm>
            <a:off x="539350" y="4028975"/>
            <a:ext cx="4053300" cy="2269800"/>
          </a:xfrm>
          <a:prstGeom prst="rect">
            <a:avLst/>
          </a:prstGeom>
        </p:spPr>
        <p:txBody>
          <a:bodyPr anchorCtr="0" anchor="t" bIns="45700" lIns="91425" spcFirstLastPara="1" rIns="91425" wrap="square" tIns="45700">
            <a:noAutofit/>
          </a:bodyPr>
          <a:lstStyle/>
          <a:p>
            <a:pPr indent="-304800" lvl="0" marL="457200" rtl="0" algn="l">
              <a:lnSpc>
                <a:spcPct val="100000"/>
              </a:lnSpc>
              <a:spcBef>
                <a:spcPts val="0"/>
              </a:spcBef>
              <a:spcAft>
                <a:spcPts val="0"/>
              </a:spcAft>
              <a:buClr>
                <a:srgbClr val="000000"/>
              </a:buClr>
              <a:buSzPts val="1200"/>
              <a:buFont typeface="Arial"/>
              <a:buChar char="●"/>
            </a:pPr>
            <a:r>
              <a:rPr b="1" lang="en-US" sz="1200">
                <a:solidFill>
                  <a:srgbClr val="000000"/>
                </a:solidFill>
                <a:latin typeface="Arial"/>
                <a:ea typeface="Arial"/>
                <a:cs typeface="Arial"/>
                <a:sym typeface="Arial"/>
              </a:rPr>
              <a:t>Agile Framework</a:t>
            </a:r>
            <a:r>
              <a:rPr lang="en-US" sz="1200">
                <a:solidFill>
                  <a:srgbClr val="000000"/>
                </a:solidFill>
                <a:latin typeface="Arial"/>
                <a:ea typeface="Arial"/>
                <a:cs typeface="Arial"/>
                <a:sym typeface="Arial"/>
              </a:rPr>
              <a:t>: Adopted Agile framework for its iterative development and adaptability.</a:t>
            </a:r>
            <a:endParaRPr sz="1200">
              <a:solidFill>
                <a:srgbClr val="000000"/>
              </a:solidFill>
              <a:latin typeface="Arial"/>
              <a:ea typeface="Arial"/>
              <a:cs typeface="Arial"/>
              <a:sym typeface="Arial"/>
            </a:endParaRPr>
          </a:p>
          <a:p>
            <a:pPr indent="-304800" lvl="0" marL="457200" rtl="0" algn="l">
              <a:lnSpc>
                <a:spcPct val="100000"/>
              </a:lnSpc>
              <a:spcBef>
                <a:spcPts val="0"/>
              </a:spcBef>
              <a:spcAft>
                <a:spcPts val="0"/>
              </a:spcAft>
              <a:buClr>
                <a:srgbClr val="000000"/>
              </a:buClr>
              <a:buSzPts val="1200"/>
              <a:buFont typeface="Arial"/>
              <a:buChar char="●"/>
            </a:pPr>
            <a:r>
              <a:rPr b="1" lang="en-US" sz="1200">
                <a:solidFill>
                  <a:srgbClr val="000000"/>
                </a:solidFill>
                <a:latin typeface="Arial"/>
                <a:ea typeface="Arial"/>
                <a:cs typeface="Arial"/>
                <a:sym typeface="Arial"/>
              </a:rPr>
              <a:t>Dynamic Gantt Chart</a:t>
            </a:r>
            <a:r>
              <a:rPr lang="en-US" sz="1200">
                <a:solidFill>
                  <a:srgbClr val="000000"/>
                </a:solidFill>
                <a:latin typeface="Arial"/>
                <a:ea typeface="Arial"/>
                <a:cs typeface="Arial"/>
                <a:sym typeface="Arial"/>
              </a:rPr>
              <a:t>: Employed to manage and visualize project phases with specific start and end dates. Phases included Data Collection, Data Processing, GUI Design, Feedback, and Report Writing.</a:t>
            </a:r>
            <a:endParaRPr sz="1200">
              <a:solidFill>
                <a:srgbClr val="000000"/>
              </a:solidFill>
              <a:latin typeface="Arial"/>
              <a:ea typeface="Arial"/>
              <a:cs typeface="Arial"/>
              <a:sym typeface="Arial"/>
            </a:endParaRPr>
          </a:p>
          <a:p>
            <a:pPr indent="-304800" lvl="0" marL="457200" rtl="0" algn="l">
              <a:lnSpc>
                <a:spcPct val="100000"/>
              </a:lnSpc>
              <a:spcBef>
                <a:spcPts val="0"/>
              </a:spcBef>
              <a:spcAft>
                <a:spcPts val="0"/>
              </a:spcAft>
              <a:buClr>
                <a:srgbClr val="000000"/>
              </a:buClr>
              <a:buSzPts val="1200"/>
              <a:buFont typeface="Arial"/>
              <a:buChar char="●"/>
            </a:pPr>
            <a:r>
              <a:rPr b="1" lang="en-US" sz="1200">
                <a:solidFill>
                  <a:srgbClr val="000000"/>
                </a:solidFill>
                <a:latin typeface="Arial"/>
                <a:ea typeface="Arial"/>
                <a:cs typeface="Arial"/>
                <a:sym typeface="Arial"/>
              </a:rPr>
              <a:t>Agile Sprints and Stakeholder Feedback</a:t>
            </a:r>
            <a:r>
              <a:rPr lang="en-US" sz="1200">
                <a:solidFill>
                  <a:srgbClr val="000000"/>
                </a:solidFill>
                <a:latin typeface="Arial"/>
                <a:ea typeface="Arial"/>
                <a:cs typeface="Arial"/>
                <a:sym typeface="Arial"/>
              </a:rPr>
              <a:t>: Engaged in regular sprints and meetings for continuous feedback, allowing for timely adjustments to project scope and deliverables.</a:t>
            </a:r>
            <a:endParaRPr sz="1200">
              <a:solidFill>
                <a:srgbClr val="000000"/>
              </a:solidFill>
              <a:latin typeface="Arial"/>
              <a:ea typeface="Arial"/>
              <a:cs typeface="Arial"/>
              <a:sym typeface="Arial"/>
            </a:endParaRPr>
          </a:p>
          <a:p>
            <a:pPr indent="0" lvl="0" marL="0" rtl="0" algn="l">
              <a:lnSpc>
                <a:spcPct val="100000"/>
              </a:lnSpc>
              <a:spcBef>
                <a:spcPts val="560"/>
              </a:spcBef>
              <a:spcAft>
                <a:spcPts val="0"/>
              </a:spcAft>
              <a:buSzPts val="605"/>
              <a:buNone/>
            </a:pPr>
            <a:r>
              <a:t/>
            </a:r>
            <a:endParaRPr b="1" sz="1200">
              <a:solidFill>
                <a:srgbClr val="000000"/>
              </a:solidFill>
              <a:latin typeface="Arial"/>
              <a:ea typeface="Arial"/>
              <a:cs typeface="Arial"/>
              <a:sym typeface="Arial"/>
            </a:endParaRPr>
          </a:p>
        </p:txBody>
      </p:sp>
      <p:pic>
        <p:nvPicPr>
          <p:cNvPr id="244" name="Google Shape;244;g2d9bbdfc2ab_0_18"/>
          <p:cNvPicPr preferRelativeResize="0"/>
          <p:nvPr/>
        </p:nvPicPr>
        <p:blipFill rotWithShape="1">
          <a:blip r:embed="rId3">
            <a:alphaModFix/>
          </a:blip>
          <a:srcRect b="0" l="0" r="0" t="0"/>
          <a:stretch/>
        </p:blipFill>
        <p:spPr>
          <a:xfrm>
            <a:off x="1298800" y="1389500"/>
            <a:ext cx="6546400" cy="2039500"/>
          </a:xfrm>
          <a:prstGeom prst="rect">
            <a:avLst/>
          </a:prstGeom>
          <a:noFill/>
          <a:ln>
            <a:noFill/>
          </a:ln>
        </p:spPr>
      </p:pic>
      <p:sp>
        <p:nvSpPr>
          <p:cNvPr id="245" name="Google Shape;245;g2d9bbdfc2ab_0_18"/>
          <p:cNvSpPr/>
          <p:nvPr/>
        </p:nvSpPr>
        <p:spPr>
          <a:xfrm>
            <a:off x="728200" y="3694213"/>
            <a:ext cx="3675600" cy="2835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alibri"/>
                <a:ea typeface="Calibri"/>
                <a:cs typeface="Calibri"/>
                <a:sym typeface="Calibri"/>
              </a:rPr>
              <a:t>Management</a:t>
            </a:r>
            <a:endParaRPr>
              <a:latin typeface="Calibri"/>
              <a:ea typeface="Calibri"/>
              <a:cs typeface="Calibri"/>
              <a:sym typeface="Calibri"/>
            </a:endParaRPr>
          </a:p>
        </p:txBody>
      </p:sp>
      <p:sp>
        <p:nvSpPr>
          <p:cNvPr id="246" name="Google Shape;246;g2d9bbdfc2ab_0_18"/>
          <p:cNvSpPr/>
          <p:nvPr/>
        </p:nvSpPr>
        <p:spPr>
          <a:xfrm>
            <a:off x="4758650" y="3694213"/>
            <a:ext cx="3675600" cy="2835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alibri"/>
                <a:ea typeface="Calibri"/>
                <a:cs typeface="Calibri"/>
                <a:sym typeface="Calibri"/>
              </a:rPr>
              <a:t>Roles &amp; Responsibilities</a:t>
            </a:r>
            <a:endParaRPr>
              <a:latin typeface="Calibri"/>
              <a:ea typeface="Calibri"/>
              <a:cs typeface="Calibri"/>
              <a:sym typeface="Calibri"/>
            </a:endParaRPr>
          </a:p>
        </p:txBody>
      </p:sp>
      <p:sp>
        <p:nvSpPr>
          <p:cNvPr id="247" name="Google Shape;247;g2d9bbdfc2ab_0_18"/>
          <p:cNvSpPr txBox="1"/>
          <p:nvPr>
            <p:ph idx="1" type="body"/>
          </p:nvPr>
        </p:nvSpPr>
        <p:spPr>
          <a:xfrm>
            <a:off x="4651425" y="4028975"/>
            <a:ext cx="4053300" cy="2269800"/>
          </a:xfrm>
          <a:prstGeom prst="rect">
            <a:avLst/>
          </a:prstGeom>
        </p:spPr>
        <p:txBody>
          <a:bodyPr anchorCtr="0" anchor="t" bIns="45700" lIns="91425" spcFirstLastPara="1" rIns="91425" wrap="square" tIns="45700">
            <a:noAutofit/>
          </a:bodyPr>
          <a:lstStyle/>
          <a:p>
            <a:pPr indent="-304800" lvl="0" marL="457200" rtl="0" algn="l">
              <a:lnSpc>
                <a:spcPct val="100000"/>
              </a:lnSpc>
              <a:spcBef>
                <a:spcPts val="0"/>
              </a:spcBef>
              <a:spcAft>
                <a:spcPts val="0"/>
              </a:spcAft>
              <a:buClr>
                <a:srgbClr val="000000"/>
              </a:buClr>
              <a:buSzPts val="1200"/>
              <a:buFont typeface="Arial"/>
              <a:buChar char="●"/>
            </a:pPr>
            <a:r>
              <a:rPr b="1" lang="en-US" sz="1200">
                <a:solidFill>
                  <a:srgbClr val="000000"/>
                </a:solidFill>
                <a:latin typeface="Arial"/>
                <a:ea typeface="Arial"/>
                <a:cs typeface="Arial"/>
                <a:sym typeface="Arial"/>
              </a:rPr>
              <a:t>Evelyn and Aisha</a:t>
            </a:r>
            <a:r>
              <a:rPr lang="en-US" sz="1200">
                <a:solidFill>
                  <a:srgbClr val="000000"/>
                </a:solidFill>
                <a:latin typeface="Arial"/>
                <a:ea typeface="Arial"/>
                <a:cs typeface="Arial"/>
                <a:sym typeface="Arial"/>
              </a:rPr>
              <a:t>: Focused on data research and dataset integration, ensuring data consistency and analytical value for the tool.</a:t>
            </a:r>
            <a:endParaRPr sz="1200">
              <a:solidFill>
                <a:srgbClr val="000000"/>
              </a:solidFill>
              <a:latin typeface="Arial"/>
              <a:ea typeface="Arial"/>
              <a:cs typeface="Arial"/>
              <a:sym typeface="Arial"/>
            </a:endParaRPr>
          </a:p>
          <a:p>
            <a:pPr indent="-304800" lvl="0" marL="457200" rtl="0" algn="l">
              <a:lnSpc>
                <a:spcPct val="100000"/>
              </a:lnSpc>
              <a:spcBef>
                <a:spcPts val="0"/>
              </a:spcBef>
              <a:spcAft>
                <a:spcPts val="0"/>
              </a:spcAft>
              <a:buClr>
                <a:srgbClr val="000000"/>
              </a:buClr>
              <a:buSzPts val="1200"/>
              <a:buFont typeface="Arial"/>
              <a:buChar char="●"/>
            </a:pPr>
            <a:r>
              <a:rPr b="1" lang="en-US" sz="1200">
                <a:solidFill>
                  <a:srgbClr val="000000"/>
                </a:solidFill>
                <a:latin typeface="Arial"/>
                <a:ea typeface="Arial"/>
                <a:cs typeface="Arial"/>
                <a:sym typeface="Arial"/>
              </a:rPr>
              <a:t>Abhinandhan and Angel</a:t>
            </a:r>
            <a:r>
              <a:rPr lang="en-US" sz="1200">
                <a:solidFill>
                  <a:srgbClr val="000000"/>
                </a:solidFill>
                <a:latin typeface="Arial"/>
                <a:ea typeface="Arial"/>
                <a:cs typeface="Arial"/>
                <a:sym typeface="Arial"/>
              </a:rPr>
              <a:t>: Concentrated on the GUI design and implementation, aiming to simplify complex spatial analysis into user-friendly operations for journalists.</a:t>
            </a:r>
            <a:endParaRPr sz="1200">
              <a:solidFill>
                <a:srgbClr val="000000"/>
              </a:solidFill>
              <a:latin typeface="Arial"/>
              <a:ea typeface="Arial"/>
              <a:cs typeface="Arial"/>
              <a:sym typeface="Arial"/>
            </a:endParaRPr>
          </a:p>
          <a:p>
            <a:pPr indent="-304800" lvl="0" marL="457200" rtl="0" algn="l">
              <a:lnSpc>
                <a:spcPct val="100000"/>
              </a:lnSpc>
              <a:spcBef>
                <a:spcPts val="0"/>
              </a:spcBef>
              <a:spcAft>
                <a:spcPts val="0"/>
              </a:spcAft>
              <a:buClr>
                <a:srgbClr val="000000"/>
              </a:buClr>
              <a:buSzPts val="1200"/>
              <a:buFont typeface="Arial"/>
              <a:buChar char="●"/>
            </a:pPr>
            <a:r>
              <a:rPr b="1" lang="en-US" sz="1200">
                <a:solidFill>
                  <a:srgbClr val="000000"/>
                </a:solidFill>
                <a:latin typeface="Arial"/>
                <a:ea typeface="Arial"/>
                <a:cs typeface="Arial"/>
                <a:sym typeface="Arial"/>
              </a:rPr>
              <a:t>Abdulaziz</a:t>
            </a:r>
            <a:r>
              <a:rPr lang="en-US" sz="1200">
                <a:solidFill>
                  <a:srgbClr val="000000"/>
                </a:solidFill>
                <a:latin typeface="Arial"/>
                <a:ea typeface="Arial"/>
                <a:cs typeface="Arial"/>
                <a:sym typeface="Arial"/>
              </a:rPr>
              <a:t>: Implemented the data filtering stage to stay within the scope of the project,</a:t>
            </a:r>
            <a:endParaRPr sz="1200">
              <a:solidFill>
                <a:srgbClr val="000000"/>
              </a:solidFill>
              <a:latin typeface="Arial"/>
              <a:ea typeface="Arial"/>
              <a:cs typeface="Arial"/>
              <a:sym typeface="Arial"/>
            </a:endParaRPr>
          </a:p>
          <a:p>
            <a:pPr indent="-304800" lvl="0" marL="457200" rtl="0" algn="l">
              <a:lnSpc>
                <a:spcPct val="100000"/>
              </a:lnSpc>
              <a:spcBef>
                <a:spcPts val="0"/>
              </a:spcBef>
              <a:spcAft>
                <a:spcPts val="0"/>
              </a:spcAft>
              <a:buClr>
                <a:srgbClr val="000000"/>
              </a:buClr>
              <a:buSzPts val="1200"/>
              <a:buFont typeface="Arial"/>
              <a:buChar char="●"/>
            </a:pPr>
            <a:r>
              <a:rPr b="1" lang="en-US" sz="1200">
                <a:solidFill>
                  <a:srgbClr val="000000"/>
                </a:solidFill>
                <a:latin typeface="Arial"/>
                <a:ea typeface="Arial"/>
                <a:cs typeface="Arial"/>
                <a:sym typeface="Arial"/>
              </a:rPr>
              <a:t>Collaborative Effort</a:t>
            </a:r>
            <a:r>
              <a:rPr lang="en-US" sz="1200">
                <a:solidFill>
                  <a:srgbClr val="000000"/>
                </a:solidFill>
                <a:latin typeface="Arial"/>
                <a:ea typeface="Arial"/>
                <a:cs typeface="Arial"/>
                <a:sym typeface="Arial"/>
              </a:rPr>
              <a:t>: Data collection, innovative solutions, and feedback were managed by the team to maximize efficiency.</a:t>
            </a:r>
            <a:endParaRPr sz="1200">
              <a:solidFill>
                <a:srgbClr val="000000"/>
              </a:solidFill>
              <a:latin typeface="Arial"/>
              <a:ea typeface="Arial"/>
              <a:cs typeface="Arial"/>
              <a:sym typeface="Arial"/>
            </a:endParaRPr>
          </a:p>
          <a:p>
            <a:pPr indent="0" lvl="0" marL="0" rtl="0" algn="l">
              <a:lnSpc>
                <a:spcPct val="100000"/>
              </a:lnSpc>
              <a:spcBef>
                <a:spcPts val="560"/>
              </a:spcBef>
              <a:spcAft>
                <a:spcPts val="0"/>
              </a:spcAft>
              <a:buSzPts val="605"/>
              <a:buNone/>
            </a:pPr>
            <a:r>
              <a:t/>
            </a:r>
            <a:endParaRPr b="1" sz="1200">
              <a:solidFill>
                <a:srgbClr val="000000"/>
              </a:solidFill>
              <a:latin typeface="Arial"/>
              <a:ea typeface="Arial"/>
              <a:cs typeface="Arial"/>
              <a:sym typeface="Arial"/>
            </a:endParaRPr>
          </a:p>
        </p:txBody>
      </p:sp>
      <p:cxnSp>
        <p:nvCxnSpPr>
          <p:cNvPr id="248" name="Google Shape;248;g2d9bbdfc2ab_0_18"/>
          <p:cNvCxnSpPr/>
          <p:nvPr/>
        </p:nvCxnSpPr>
        <p:spPr>
          <a:xfrm>
            <a:off x="4617800" y="3716575"/>
            <a:ext cx="27600" cy="2674200"/>
          </a:xfrm>
          <a:prstGeom prst="straightConnector1">
            <a:avLst/>
          </a:prstGeom>
          <a:noFill/>
          <a:ln cap="flat" cmpd="sng" w="9525">
            <a:solidFill>
              <a:schemeClr val="dk2"/>
            </a:solidFill>
            <a:prstDash val="dash"/>
            <a:round/>
            <a:headEnd len="med" w="med" type="none"/>
            <a:tailEnd len="med" w="med" type="none"/>
          </a:ln>
        </p:spPr>
      </p:cxnSp>
      <p:sp>
        <p:nvSpPr>
          <p:cNvPr id="249" name="Google Shape;249;g2d9bbdfc2ab_0_18"/>
          <p:cNvSpPr txBox="1"/>
          <p:nvPr/>
        </p:nvSpPr>
        <p:spPr>
          <a:xfrm>
            <a:off x="2857500" y="3273675"/>
            <a:ext cx="3000000" cy="369300"/>
          </a:xfrm>
          <a:prstGeom prst="rect">
            <a:avLst/>
          </a:prstGeom>
          <a:noFill/>
          <a:ln>
            <a:noFill/>
          </a:ln>
        </p:spPr>
        <p:txBody>
          <a:bodyPr anchorCtr="0" anchor="t" bIns="91425" lIns="91425" spcFirstLastPara="1" rIns="91425" wrap="square" tIns="91425">
            <a:spAutoFit/>
          </a:bodyPr>
          <a:lstStyle/>
          <a:p>
            <a:pPr indent="0" lvl="0" marL="0" rtl="0" algn="just">
              <a:lnSpc>
                <a:spcPct val="218181"/>
              </a:lnSpc>
              <a:spcBef>
                <a:spcPts val="0"/>
              </a:spcBef>
              <a:spcAft>
                <a:spcPts val="0"/>
              </a:spcAft>
              <a:buNone/>
            </a:pPr>
            <a:r>
              <a:rPr i="1" lang="en-US" sz="1200"/>
              <a:t>Figure 5: Project Timeline Gantt chart</a:t>
            </a:r>
            <a:endParaRPr i="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2d9d856169b_3_10"/>
          <p:cNvSpPr txBox="1"/>
          <p:nvPr>
            <p:ph type="title"/>
          </p:nvPr>
        </p:nvSpPr>
        <p:spPr>
          <a:xfrm>
            <a:off x="2463755" y="344760"/>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Project Challenges</a:t>
            </a:r>
            <a:endParaRPr>
              <a:solidFill>
                <a:srgbClr val="E06666"/>
              </a:solidFill>
            </a:endParaRPr>
          </a:p>
        </p:txBody>
      </p:sp>
      <p:sp>
        <p:nvSpPr>
          <p:cNvPr id="256" name="Google Shape;256;g2d9d856169b_3_10"/>
          <p:cNvSpPr txBox="1"/>
          <p:nvPr>
            <p:ph idx="1" type="body"/>
          </p:nvPr>
        </p:nvSpPr>
        <p:spPr>
          <a:xfrm>
            <a:off x="389650" y="5286150"/>
            <a:ext cx="3637500" cy="1183800"/>
          </a:xfrm>
          <a:prstGeom prst="rect">
            <a:avLst/>
          </a:prstGeom>
        </p:spPr>
        <p:txBody>
          <a:bodyPr anchorCtr="0" anchor="t" bIns="45700" lIns="91425" spcFirstLastPara="1" rIns="91425" wrap="square" tIns="45700">
            <a:noAutofit/>
          </a:bodyPr>
          <a:lstStyle/>
          <a:p>
            <a:pPr indent="-305435" lvl="0" marL="457200" rtl="0" algn="l">
              <a:lnSpc>
                <a:spcPct val="80000"/>
              </a:lnSpc>
              <a:spcBef>
                <a:spcPts val="0"/>
              </a:spcBef>
              <a:spcAft>
                <a:spcPts val="0"/>
              </a:spcAft>
              <a:buClr>
                <a:srgbClr val="000000"/>
              </a:buClr>
              <a:buSzPts val="1210"/>
              <a:buFont typeface="Arial"/>
              <a:buChar char="●"/>
            </a:pPr>
            <a:r>
              <a:rPr lang="en-US" sz="1210">
                <a:solidFill>
                  <a:srgbClr val="000000"/>
                </a:solidFill>
                <a:latin typeface="Arial"/>
                <a:ea typeface="Arial"/>
                <a:cs typeface="Arial"/>
                <a:sym typeface="Arial"/>
              </a:rPr>
              <a:t>Only one team member had a computer science background; the team adapted by leveraging existing skills and strategic planning, successfully navigating extensive industry demands.</a:t>
            </a:r>
            <a:endParaRPr sz="1210">
              <a:solidFill>
                <a:srgbClr val="000000"/>
              </a:solidFill>
              <a:latin typeface="Arial"/>
              <a:ea typeface="Arial"/>
              <a:cs typeface="Arial"/>
              <a:sym typeface="Arial"/>
            </a:endParaRPr>
          </a:p>
          <a:p>
            <a:pPr indent="0" lvl="0" marL="0" rtl="0" algn="l">
              <a:lnSpc>
                <a:spcPct val="80000"/>
              </a:lnSpc>
              <a:spcBef>
                <a:spcPts val="560"/>
              </a:spcBef>
              <a:spcAft>
                <a:spcPts val="0"/>
              </a:spcAft>
              <a:buSzPts val="1018"/>
              <a:buNone/>
            </a:pPr>
            <a:r>
              <a:t/>
            </a:r>
            <a:endParaRPr sz="2590">
              <a:latin typeface="Arial"/>
              <a:ea typeface="Arial"/>
              <a:cs typeface="Arial"/>
              <a:sym typeface="Arial"/>
            </a:endParaRPr>
          </a:p>
        </p:txBody>
      </p:sp>
      <p:sp>
        <p:nvSpPr>
          <p:cNvPr id="257" name="Google Shape;257;g2d9d856169b_3_10"/>
          <p:cNvSpPr/>
          <p:nvPr/>
        </p:nvSpPr>
        <p:spPr>
          <a:xfrm>
            <a:off x="370600" y="2023688"/>
            <a:ext cx="3675600" cy="2835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b="1" lang="en-US" sz="1200"/>
              <a:t>Initial Delays and Scheduling Conflicts</a:t>
            </a:r>
            <a:endParaRPr>
              <a:latin typeface="Calibri"/>
              <a:ea typeface="Calibri"/>
              <a:cs typeface="Calibri"/>
              <a:sym typeface="Calibri"/>
            </a:endParaRPr>
          </a:p>
        </p:txBody>
      </p:sp>
      <p:sp>
        <p:nvSpPr>
          <p:cNvPr id="258" name="Google Shape;258;g2d9d856169b_3_10"/>
          <p:cNvSpPr txBox="1"/>
          <p:nvPr/>
        </p:nvSpPr>
        <p:spPr>
          <a:xfrm>
            <a:off x="370600" y="2436800"/>
            <a:ext cx="3675600" cy="11235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000000"/>
              </a:buClr>
              <a:buSzPts val="1200"/>
              <a:buFont typeface="Arial"/>
              <a:buChar char="●"/>
            </a:pPr>
            <a:r>
              <a:rPr lang="en-US" sz="1200"/>
              <a:t>Faced challenges like delayed start, other academic commitments, and the industry partner’s lack of initial availability, adjusted timelines using an adaptable Gantt chart.</a:t>
            </a:r>
            <a:endParaRPr sz="1200"/>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
        <p:nvSpPr>
          <p:cNvPr id="259" name="Google Shape;259;g2d9d856169b_3_10"/>
          <p:cNvSpPr/>
          <p:nvPr/>
        </p:nvSpPr>
        <p:spPr>
          <a:xfrm>
            <a:off x="370600" y="3460538"/>
            <a:ext cx="3675600" cy="2835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b="1" lang="en-US" sz="1200"/>
              <a:t>Technical Challenges</a:t>
            </a:r>
            <a:endParaRPr>
              <a:latin typeface="Calibri"/>
              <a:ea typeface="Calibri"/>
              <a:cs typeface="Calibri"/>
              <a:sym typeface="Calibri"/>
            </a:endParaRPr>
          </a:p>
        </p:txBody>
      </p:sp>
      <p:sp>
        <p:nvSpPr>
          <p:cNvPr id="260" name="Google Shape;260;g2d9d856169b_3_10"/>
          <p:cNvSpPr txBox="1"/>
          <p:nvPr/>
        </p:nvSpPr>
        <p:spPr>
          <a:xfrm>
            <a:off x="370600" y="3808400"/>
            <a:ext cx="3580800" cy="8409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Font typeface="Arial"/>
              <a:buChar char="●"/>
            </a:pPr>
            <a:r>
              <a:rPr lang="en-US" sz="1200"/>
              <a:t>Encountered issues with GeoJson file formats and discrepancies in coordinate systems, necessitating building tools from scratch and systems conversion.</a:t>
            </a:r>
            <a:endParaRPr sz="1200"/>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
        <p:nvSpPr>
          <p:cNvPr id="261" name="Google Shape;261;g2d9d856169b_3_10"/>
          <p:cNvSpPr/>
          <p:nvPr/>
        </p:nvSpPr>
        <p:spPr>
          <a:xfrm>
            <a:off x="370600" y="4897388"/>
            <a:ext cx="3675600" cy="2835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b="1" lang="en-US" sz="1200"/>
              <a:t>Overcoming Web Development Demands</a:t>
            </a:r>
            <a:endParaRPr>
              <a:latin typeface="Calibri"/>
              <a:ea typeface="Calibri"/>
              <a:cs typeface="Calibri"/>
              <a:sym typeface="Calibri"/>
            </a:endParaRPr>
          </a:p>
        </p:txBody>
      </p:sp>
      <p:pic>
        <p:nvPicPr>
          <p:cNvPr id="262" name="Google Shape;262;g2d9d856169b_3_10" title="Free Images : confused, overthinking, question, mark, wondering ..."/>
          <p:cNvPicPr preferRelativeResize="0"/>
          <p:nvPr/>
        </p:nvPicPr>
        <p:blipFill>
          <a:blip r:embed="rId3">
            <a:alphaModFix/>
          </a:blip>
          <a:stretch>
            <a:fillRect/>
          </a:stretch>
        </p:blipFill>
        <p:spPr>
          <a:xfrm>
            <a:off x="4198600" y="2176110"/>
            <a:ext cx="4757724" cy="38656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g2d9bbdfc2ab_0_6"/>
          <p:cNvSpPr txBox="1"/>
          <p:nvPr>
            <p:ph type="title"/>
          </p:nvPr>
        </p:nvSpPr>
        <p:spPr>
          <a:xfrm>
            <a:off x="2708730" y="218560"/>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User Interface (UI)</a:t>
            </a:r>
            <a:endParaRPr>
              <a:solidFill>
                <a:srgbClr val="E06666"/>
              </a:solidFill>
            </a:endParaRPr>
          </a:p>
        </p:txBody>
      </p:sp>
      <p:sp>
        <p:nvSpPr>
          <p:cNvPr id="269" name="Google Shape;269;g2d9bbdfc2ab_0_6"/>
          <p:cNvSpPr txBox="1"/>
          <p:nvPr>
            <p:ph idx="1" type="body"/>
          </p:nvPr>
        </p:nvSpPr>
        <p:spPr>
          <a:xfrm>
            <a:off x="382880" y="1612350"/>
            <a:ext cx="4817700" cy="5168100"/>
          </a:xfrm>
          <a:prstGeom prst="rect">
            <a:avLst/>
          </a:prstGeom>
        </p:spPr>
        <p:txBody>
          <a:bodyPr anchorCtr="0" anchor="t" bIns="45700" lIns="91425" spcFirstLastPara="1" rIns="91425" wrap="square" tIns="45700">
            <a:spAutoFit/>
          </a:bodyPr>
          <a:lstStyle/>
          <a:p>
            <a:pPr indent="0" lvl="0" marL="0" rtl="0" algn="l">
              <a:spcBef>
                <a:spcPts val="560"/>
              </a:spcBef>
              <a:spcAft>
                <a:spcPts val="0"/>
              </a:spcAft>
              <a:buNone/>
            </a:pPr>
            <a:r>
              <a:rPr lang="en-US"/>
              <a:t>     OVERVIEW</a:t>
            </a:r>
            <a:endParaRPr/>
          </a:p>
          <a:p>
            <a:pPr indent="0" lvl="0" marL="0" rtl="0" algn="l">
              <a:spcBef>
                <a:spcPts val="560"/>
              </a:spcBef>
              <a:spcAft>
                <a:spcPts val="0"/>
              </a:spcAft>
              <a:buNone/>
            </a:pPr>
            <a:r>
              <a:t/>
            </a:r>
            <a:endParaRPr sz="1000"/>
          </a:p>
          <a:p>
            <a:pPr indent="-342900" lvl="0" marL="457200" rtl="0" algn="just">
              <a:lnSpc>
                <a:spcPct val="105000"/>
              </a:lnSpc>
              <a:spcBef>
                <a:spcPts val="0"/>
              </a:spcBef>
              <a:spcAft>
                <a:spcPts val="0"/>
              </a:spcAft>
              <a:buClr>
                <a:srgbClr val="233A44"/>
              </a:buClr>
              <a:buSzPts val="1800"/>
              <a:buChar char="❖"/>
            </a:pPr>
            <a:r>
              <a:rPr lang="en-US" sz="1800">
                <a:solidFill>
                  <a:srgbClr val="233A44"/>
                </a:solidFill>
                <a:highlight>
                  <a:srgbClr val="FCFCF9"/>
                </a:highlight>
              </a:rPr>
              <a:t>Front-end technologies used: HTML, CSS, JavaScript &amp; Bootstrap library to ensure clean and compact layout</a:t>
            </a:r>
            <a:endParaRPr sz="1800">
              <a:solidFill>
                <a:srgbClr val="233A44"/>
              </a:solidFill>
              <a:highlight>
                <a:srgbClr val="FCFCF9"/>
              </a:highlight>
            </a:endParaRPr>
          </a:p>
          <a:p>
            <a:pPr indent="-342900" lvl="0" marL="457200" rtl="0" algn="just">
              <a:lnSpc>
                <a:spcPct val="105000"/>
              </a:lnSpc>
              <a:spcBef>
                <a:spcPts val="0"/>
              </a:spcBef>
              <a:spcAft>
                <a:spcPts val="0"/>
              </a:spcAft>
              <a:buClr>
                <a:srgbClr val="233A44"/>
              </a:buClr>
              <a:buSzPts val="1800"/>
              <a:buChar char="❖"/>
            </a:pPr>
            <a:r>
              <a:rPr lang="en-US" sz="1800">
                <a:solidFill>
                  <a:srgbClr val="233A44"/>
                </a:solidFill>
                <a:highlight>
                  <a:srgbClr val="FCFCF9"/>
                </a:highlight>
              </a:rPr>
              <a:t>Responsive design for cross-device accessibility (desktops to mobile phones)</a:t>
            </a:r>
            <a:endParaRPr sz="1800">
              <a:solidFill>
                <a:srgbClr val="233A44"/>
              </a:solidFill>
              <a:highlight>
                <a:srgbClr val="FCFCF9"/>
              </a:highlight>
            </a:endParaRPr>
          </a:p>
          <a:p>
            <a:pPr indent="-342900" lvl="0" marL="457200" rtl="0" algn="just">
              <a:lnSpc>
                <a:spcPct val="105000"/>
              </a:lnSpc>
              <a:spcBef>
                <a:spcPts val="0"/>
              </a:spcBef>
              <a:spcAft>
                <a:spcPts val="0"/>
              </a:spcAft>
              <a:buClr>
                <a:srgbClr val="233A44"/>
              </a:buClr>
              <a:buSzPts val="1800"/>
              <a:buChar char="❖"/>
            </a:pPr>
            <a:r>
              <a:rPr lang="en-US" sz="1800">
                <a:solidFill>
                  <a:srgbClr val="233A44"/>
                </a:solidFill>
                <a:highlight>
                  <a:srgbClr val="FCFCF9"/>
                </a:highlight>
              </a:rPr>
              <a:t>Dark and minimalistic theme enhances aesthetic appeal and reduces eye strain during prolonged use, especially in low-light environments</a:t>
            </a:r>
            <a:endParaRPr sz="1800">
              <a:solidFill>
                <a:srgbClr val="233A44"/>
              </a:solidFill>
              <a:highlight>
                <a:srgbClr val="FCFCF9"/>
              </a:highlight>
            </a:endParaRPr>
          </a:p>
          <a:p>
            <a:pPr indent="-342900" lvl="0" marL="457200" rtl="0" algn="just">
              <a:lnSpc>
                <a:spcPct val="105000"/>
              </a:lnSpc>
              <a:spcBef>
                <a:spcPts val="0"/>
              </a:spcBef>
              <a:spcAft>
                <a:spcPts val="0"/>
              </a:spcAft>
              <a:buClr>
                <a:srgbClr val="233A44"/>
              </a:buClr>
              <a:buSzPts val="1800"/>
              <a:buChar char="❖"/>
            </a:pPr>
            <a:r>
              <a:rPr lang="en-US" sz="1800">
                <a:solidFill>
                  <a:srgbClr val="233A44"/>
                </a:solidFill>
                <a:highlight>
                  <a:srgbClr val="FCFCF9"/>
                </a:highlight>
              </a:rPr>
              <a:t>Aligns with user-centric design principles</a:t>
            </a:r>
            <a:endParaRPr sz="1800">
              <a:solidFill>
                <a:srgbClr val="233A44"/>
              </a:solidFill>
              <a:highlight>
                <a:srgbClr val="FCFCF9"/>
              </a:highlight>
            </a:endParaRPr>
          </a:p>
          <a:p>
            <a:pPr indent="-342900" lvl="0" marL="457200" rtl="0" algn="just">
              <a:lnSpc>
                <a:spcPct val="105000"/>
              </a:lnSpc>
              <a:spcBef>
                <a:spcPts val="0"/>
              </a:spcBef>
              <a:spcAft>
                <a:spcPts val="0"/>
              </a:spcAft>
              <a:buClr>
                <a:srgbClr val="233A44"/>
              </a:buClr>
              <a:buSzPts val="1800"/>
              <a:buChar char="❖"/>
            </a:pPr>
            <a:r>
              <a:rPr lang="en-US" sz="1800">
                <a:solidFill>
                  <a:srgbClr val="233A44"/>
                </a:solidFill>
                <a:highlight>
                  <a:srgbClr val="FCFCF9"/>
                </a:highlight>
              </a:rPr>
              <a:t>Focuses on creating a visually appealing interface which is easy to navigate</a:t>
            </a:r>
            <a:endParaRPr sz="1800">
              <a:solidFill>
                <a:srgbClr val="233A44"/>
              </a:solidFill>
              <a:highlight>
                <a:srgbClr val="FCFCF9"/>
              </a:highlight>
            </a:endParaRPr>
          </a:p>
          <a:p>
            <a:pPr indent="0" lvl="0" marL="0" rtl="0" algn="just">
              <a:spcBef>
                <a:spcPts val="560"/>
              </a:spcBef>
              <a:spcAft>
                <a:spcPts val="0"/>
              </a:spcAft>
              <a:buNone/>
            </a:pPr>
            <a:r>
              <a:t/>
            </a:r>
            <a:endParaRPr sz="1500">
              <a:solidFill>
                <a:srgbClr val="13343B"/>
              </a:solidFill>
              <a:highlight>
                <a:srgbClr val="FCFCF9"/>
              </a:highlight>
              <a:latin typeface="Roboto"/>
              <a:ea typeface="Roboto"/>
              <a:cs typeface="Roboto"/>
              <a:sym typeface="Roboto"/>
            </a:endParaRPr>
          </a:p>
          <a:p>
            <a:pPr indent="0" lvl="0" marL="0" rtl="0" algn="l">
              <a:spcBef>
                <a:spcPts val="560"/>
              </a:spcBef>
              <a:spcAft>
                <a:spcPts val="0"/>
              </a:spcAft>
              <a:buNone/>
            </a:pPr>
            <a:r>
              <a:t/>
            </a:r>
            <a:endParaRPr/>
          </a:p>
        </p:txBody>
      </p:sp>
      <p:pic>
        <p:nvPicPr>
          <p:cNvPr id="270" name="Google Shape;270;g2d9bbdfc2ab_0_6"/>
          <p:cNvPicPr preferRelativeResize="0"/>
          <p:nvPr/>
        </p:nvPicPr>
        <p:blipFill>
          <a:blip r:embed="rId3">
            <a:alphaModFix/>
          </a:blip>
          <a:stretch>
            <a:fillRect/>
          </a:stretch>
        </p:blipFill>
        <p:spPr>
          <a:xfrm>
            <a:off x="6035550" y="1894350"/>
            <a:ext cx="2352651" cy="40925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g2da01aa3707_0_14"/>
          <p:cNvSpPr txBox="1"/>
          <p:nvPr>
            <p:ph type="title"/>
          </p:nvPr>
        </p:nvSpPr>
        <p:spPr>
          <a:xfrm>
            <a:off x="2577830" y="212535"/>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User Interface (UI)</a:t>
            </a:r>
            <a:endParaRPr>
              <a:solidFill>
                <a:srgbClr val="E06666"/>
              </a:solidFill>
            </a:endParaRPr>
          </a:p>
        </p:txBody>
      </p:sp>
      <p:sp>
        <p:nvSpPr>
          <p:cNvPr id="277" name="Google Shape;277;g2da01aa3707_0_14"/>
          <p:cNvSpPr txBox="1"/>
          <p:nvPr>
            <p:ph idx="1" type="body"/>
          </p:nvPr>
        </p:nvSpPr>
        <p:spPr>
          <a:xfrm>
            <a:off x="243700" y="1662025"/>
            <a:ext cx="4982100" cy="3978300"/>
          </a:xfrm>
          <a:prstGeom prst="rect">
            <a:avLst/>
          </a:prstGeom>
        </p:spPr>
        <p:txBody>
          <a:bodyPr anchorCtr="0" anchor="t" bIns="45700" lIns="91425" spcFirstLastPara="1" rIns="91425" wrap="square" tIns="45700">
            <a:normAutofit fontScale="25000" lnSpcReduction="20000"/>
          </a:bodyPr>
          <a:lstStyle/>
          <a:p>
            <a:pPr indent="0" lvl="0" marL="0" rtl="0" algn="l">
              <a:spcBef>
                <a:spcPts val="560"/>
              </a:spcBef>
              <a:spcAft>
                <a:spcPts val="0"/>
              </a:spcAft>
              <a:buNone/>
            </a:pPr>
            <a:r>
              <a:rPr lang="en-US" sz="11200"/>
              <a:t>DATA EXPLORATION</a:t>
            </a:r>
            <a:endParaRPr sz="11200"/>
          </a:p>
          <a:p>
            <a:pPr indent="0" lvl="0" marL="0" rtl="0" algn="just">
              <a:spcBef>
                <a:spcPts val="1800"/>
              </a:spcBef>
              <a:spcAft>
                <a:spcPts val="0"/>
              </a:spcAft>
              <a:buNone/>
            </a:pPr>
            <a:r>
              <a:rPr lang="en-US" sz="5600">
                <a:solidFill>
                  <a:srgbClr val="13343B"/>
                </a:solidFill>
                <a:highlight>
                  <a:srgbClr val="FCFCF9"/>
                </a:highlight>
              </a:rPr>
              <a:t>Hierarchical Structure for Navigating and Selecting Data</a:t>
            </a:r>
            <a:endParaRPr sz="5600">
              <a:solidFill>
                <a:srgbClr val="13343B"/>
              </a:solidFill>
              <a:highlight>
                <a:srgbClr val="FCFCF9"/>
              </a:highlight>
            </a:endParaRPr>
          </a:p>
          <a:p>
            <a:pPr indent="-317500" lvl="0" marL="457200" rtl="0" algn="just">
              <a:spcBef>
                <a:spcPts val="600"/>
              </a:spcBef>
              <a:spcAft>
                <a:spcPts val="0"/>
              </a:spcAft>
              <a:buClr>
                <a:srgbClr val="13343B"/>
              </a:buClr>
              <a:buSzPct val="100000"/>
              <a:buFont typeface="Calibri"/>
              <a:buChar char="❖"/>
            </a:pPr>
            <a:r>
              <a:rPr lang="en-US" sz="5600">
                <a:solidFill>
                  <a:srgbClr val="13343B"/>
                </a:solidFill>
                <a:highlight>
                  <a:srgbClr val="FCFCF9"/>
                </a:highlight>
              </a:rPr>
              <a:t>The UI provides a hierarchical structure through the "DEMOGRAPHIC CATEGORY," "REGION," and "DATA LEVEL" sections</a:t>
            </a:r>
            <a:endParaRPr sz="5600">
              <a:solidFill>
                <a:schemeClr val="hlink"/>
              </a:solidFill>
              <a:highlight>
                <a:srgbClr val="FCFCF9"/>
              </a:highlight>
            </a:endParaRPr>
          </a:p>
          <a:p>
            <a:pPr indent="-317500" lvl="0" marL="457200" rtl="0" algn="just">
              <a:spcBef>
                <a:spcPts val="0"/>
              </a:spcBef>
              <a:spcAft>
                <a:spcPts val="0"/>
              </a:spcAft>
              <a:buClr>
                <a:srgbClr val="13343B"/>
              </a:buClr>
              <a:buSzPct val="100000"/>
              <a:buFont typeface="Calibri"/>
              <a:buChar char="❖"/>
            </a:pPr>
            <a:r>
              <a:rPr lang="en-US" sz="5600">
                <a:solidFill>
                  <a:srgbClr val="13343B"/>
                </a:solidFill>
                <a:highlight>
                  <a:srgbClr val="FCFCF9"/>
                </a:highlight>
              </a:rPr>
              <a:t>This allows users to navigate and customize the analysis to their specific needs and interests</a:t>
            </a:r>
            <a:endParaRPr sz="5600">
              <a:solidFill>
                <a:srgbClr val="13343B"/>
              </a:solidFill>
              <a:highlight>
                <a:srgbClr val="FCFCF9"/>
              </a:highlight>
            </a:endParaRPr>
          </a:p>
          <a:p>
            <a:pPr indent="0" lvl="0" marL="0" rtl="0" algn="just">
              <a:spcBef>
                <a:spcPts val="600"/>
              </a:spcBef>
              <a:spcAft>
                <a:spcPts val="0"/>
              </a:spcAft>
              <a:buNone/>
            </a:pPr>
            <a:r>
              <a:rPr lang="en-US" sz="5600">
                <a:solidFill>
                  <a:srgbClr val="13343B"/>
                </a:solidFill>
                <a:highlight>
                  <a:srgbClr val="FCFCF9"/>
                </a:highlight>
              </a:rPr>
              <a:t>Empowering Users to Tailor the Analysis</a:t>
            </a:r>
            <a:endParaRPr sz="5600">
              <a:solidFill>
                <a:srgbClr val="13343B"/>
              </a:solidFill>
              <a:highlight>
                <a:srgbClr val="FCFCF9"/>
              </a:highlight>
            </a:endParaRPr>
          </a:p>
          <a:p>
            <a:pPr indent="-317500" lvl="0" marL="457200" rtl="0" algn="just">
              <a:spcBef>
                <a:spcPts val="600"/>
              </a:spcBef>
              <a:spcAft>
                <a:spcPts val="0"/>
              </a:spcAft>
              <a:buClr>
                <a:srgbClr val="13343B"/>
              </a:buClr>
              <a:buSzPct val="100000"/>
              <a:buFont typeface="Calibri"/>
              <a:buChar char="❖"/>
            </a:pPr>
            <a:r>
              <a:rPr lang="en-US" sz="5600">
                <a:solidFill>
                  <a:srgbClr val="13343B"/>
                </a:solidFill>
                <a:highlight>
                  <a:srgbClr val="FCFCF9"/>
                </a:highlight>
              </a:rPr>
              <a:t>The diverse set of options enables users to investigate various aspects of the spatial data, such as population characteristics, migration patterns, or socioeconomic indicators, etc.</a:t>
            </a:r>
            <a:endParaRPr sz="5600">
              <a:solidFill>
                <a:schemeClr val="hlink"/>
              </a:solidFill>
              <a:highlight>
                <a:srgbClr val="FCFCF9"/>
              </a:highlight>
            </a:endParaRPr>
          </a:p>
          <a:p>
            <a:pPr indent="-317500" lvl="0" marL="457200" rtl="0" algn="just">
              <a:spcBef>
                <a:spcPts val="0"/>
              </a:spcBef>
              <a:spcAft>
                <a:spcPts val="0"/>
              </a:spcAft>
              <a:buClr>
                <a:srgbClr val="13343B"/>
              </a:buClr>
              <a:buSzPct val="100000"/>
              <a:buFont typeface="Calibri"/>
              <a:buChar char="❖"/>
            </a:pPr>
            <a:r>
              <a:rPr lang="en-US" sz="5600">
                <a:solidFill>
                  <a:srgbClr val="13343B"/>
                </a:solidFill>
                <a:highlight>
                  <a:srgbClr val="FCFCF9"/>
                </a:highlight>
              </a:rPr>
              <a:t>Users can explore the data at different geographic scales (e.g., LSOA, MSOA, lTLA)</a:t>
            </a:r>
            <a:endParaRPr sz="5600">
              <a:solidFill>
                <a:srgbClr val="13343B"/>
              </a:solidFill>
              <a:highlight>
                <a:srgbClr val="FCFCF9"/>
              </a:highlight>
            </a:endParaRPr>
          </a:p>
          <a:p>
            <a:pPr indent="0" lvl="0" marL="0" rtl="0" algn="just">
              <a:spcBef>
                <a:spcPts val="600"/>
              </a:spcBef>
              <a:spcAft>
                <a:spcPts val="0"/>
              </a:spcAft>
              <a:buNone/>
            </a:pPr>
            <a:r>
              <a:rPr lang="en-US" sz="5600">
                <a:solidFill>
                  <a:srgbClr val="13343B"/>
                </a:solidFill>
                <a:highlight>
                  <a:srgbClr val="FCFCF9"/>
                </a:highlight>
              </a:rPr>
              <a:t>Providing Additional Context</a:t>
            </a:r>
            <a:endParaRPr sz="5600">
              <a:solidFill>
                <a:srgbClr val="13343B"/>
              </a:solidFill>
              <a:highlight>
                <a:srgbClr val="FCFCF9"/>
              </a:highlight>
            </a:endParaRPr>
          </a:p>
          <a:p>
            <a:pPr indent="-317500" lvl="0" marL="457200" rtl="0" algn="just">
              <a:spcBef>
                <a:spcPts val="600"/>
              </a:spcBef>
              <a:spcAft>
                <a:spcPts val="0"/>
              </a:spcAft>
              <a:buClr>
                <a:srgbClr val="13343B"/>
              </a:buClr>
              <a:buSzPct val="100000"/>
              <a:buFont typeface="Calibri"/>
              <a:buChar char="❖"/>
            </a:pPr>
            <a:r>
              <a:rPr lang="en-US" sz="5600">
                <a:solidFill>
                  <a:srgbClr val="13343B"/>
                </a:solidFill>
                <a:highlight>
                  <a:srgbClr val="FCFCF9"/>
                </a:highlight>
              </a:rPr>
              <a:t>Features like map legends give users more context and details about the displayed geospatial data points or regions</a:t>
            </a:r>
            <a:endParaRPr sz="5600">
              <a:solidFill>
                <a:schemeClr val="hlink"/>
              </a:solidFill>
              <a:highlight>
                <a:srgbClr val="FCFCF9"/>
              </a:highlight>
            </a:endParaRPr>
          </a:p>
          <a:p>
            <a:pPr indent="0" lvl="0" marL="0" rtl="0" algn="just">
              <a:spcBef>
                <a:spcPts val="600"/>
              </a:spcBef>
              <a:spcAft>
                <a:spcPts val="0"/>
              </a:spcAft>
              <a:buNone/>
            </a:pPr>
            <a:r>
              <a:t/>
            </a:r>
            <a:endParaRPr/>
          </a:p>
          <a:p>
            <a:pPr indent="0" lvl="0" marL="0" rtl="0" algn="l">
              <a:spcBef>
                <a:spcPts val="560"/>
              </a:spcBef>
              <a:spcAft>
                <a:spcPts val="0"/>
              </a:spcAft>
              <a:buNone/>
            </a:pPr>
            <a:r>
              <a:t/>
            </a:r>
            <a:endParaRPr/>
          </a:p>
          <a:p>
            <a:pPr indent="0" lvl="0" marL="0" rtl="0" algn="l">
              <a:spcBef>
                <a:spcPts val="560"/>
              </a:spcBef>
              <a:spcAft>
                <a:spcPts val="0"/>
              </a:spcAft>
              <a:buNone/>
            </a:pPr>
            <a:r>
              <a:t/>
            </a:r>
            <a:endParaRPr/>
          </a:p>
        </p:txBody>
      </p:sp>
      <p:pic>
        <p:nvPicPr>
          <p:cNvPr id="278" name="Google Shape;278;g2da01aa3707_0_14"/>
          <p:cNvPicPr preferRelativeResize="0"/>
          <p:nvPr/>
        </p:nvPicPr>
        <p:blipFill>
          <a:blip r:embed="rId3">
            <a:alphaModFix/>
          </a:blip>
          <a:stretch>
            <a:fillRect/>
          </a:stretch>
        </p:blipFill>
        <p:spPr>
          <a:xfrm>
            <a:off x="5352325" y="2328175"/>
            <a:ext cx="3602575" cy="1410774"/>
          </a:xfrm>
          <a:prstGeom prst="rect">
            <a:avLst/>
          </a:prstGeom>
          <a:noFill/>
          <a:ln>
            <a:noFill/>
          </a:ln>
        </p:spPr>
      </p:pic>
      <p:pic>
        <p:nvPicPr>
          <p:cNvPr id="279" name="Google Shape;279;g2da01aa3707_0_14"/>
          <p:cNvPicPr preferRelativeResize="0"/>
          <p:nvPr/>
        </p:nvPicPr>
        <p:blipFill>
          <a:blip r:embed="rId4">
            <a:alphaModFix/>
          </a:blip>
          <a:stretch>
            <a:fillRect/>
          </a:stretch>
        </p:blipFill>
        <p:spPr>
          <a:xfrm>
            <a:off x="5352325" y="4648325"/>
            <a:ext cx="3602575" cy="1289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g2da01aa3707_0_3"/>
          <p:cNvSpPr txBox="1"/>
          <p:nvPr>
            <p:ph type="title"/>
          </p:nvPr>
        </p:nvSpPr>
        <p:spPr>
          <a:xfrm>
            <a:off x="2667080" y="227410"/>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User Interface</a:t>
            </a:r>
            <a:r>
              <a:rPr lang="en-US">
                <a:solidFill>
                  <a:srgbClr val="E06666"/>
                </a:solidFill>
              </a:rPr>
              <a:t> (UI)</a:t>
            </a:r>
            <a:endParaRPr>
              <a:solidFill>
                <a:srgbClr val="E06666"/>
              </a:solidFill>
            </a:endParaRPr>
          </a:p>
        </p:txBody>
      </p:sp>
      <p:sp>
        <p:nvSpPr>
          <p:cNvPr id="286" name="Google Shape;286;g2da01aa3707_0_3"/>
          <p:cNvSpPr txBox="1"/>
          <p:nvPr>
            <p:ph idx="1" type="body"/>
          </p:nvPr>
        </p:nvSpPr>
        <p:spPr>
          <a:xfrm>
            <a:off x="278700" y="1612350"/>
            <a:ext cx="4511400" cy="4710000"/>
          </a:xfrm>
          <a:prstGeom prst="rect">
            <a:avLst/>
          </a:prstGeom>
        </p:spPr>
        <p:txBody>
          <a:bodyPr anchorCtr="0" anchor="t" bIns="45700" lIns="91425" spcFirstLastPara="1" rIns="91425" wrap="square" tIns="45700">
            <a:normAutofit fontScale="25000" lnSpcReduction="20000"/>
          </a:bodyPr>
          <a:lstStyle/>
          <a:p>
            <a:pPr indent="0" lvl="0" marL="0" rtl="0" algn="l">
              <a:spcBef>
                <a:spcPts val="560"/>
              </a:spcBef>
              <a:spcAft>
                <a:spcPts val="0"/>
              </a:spcAft>
              <a:buNone/>
            </a:pPr>
            <a:r>
              <a:rPr lang="en-US" sz="11200"/>
              <a:t>       </a:t>
            </a:r>
            <a:r>
              <a:rPr lang="en-US" sz="11200"/>
              <a:t>MAP COMPONENTS</a:t>
            </a:r>
            <a:endParaRPr sz="11200"/>
          </a:p>
          <a:p>
            <a:pPr indent="0" lvl="0" marL="0" rtl="0" algn="l">
              <a:spcBef>
                <a:spcPts val="560"/>
              </a:spcBef>
              <a:spcAft>
                <a:spcPts val="0"/>
              </a:spcAft>
              <a:buNone/>
            </a:pPr>
            <a:r>
              <a:t/>
            </a:r>
            <a:endParaRPr/>
          </a:p>
          <a:p>
            <a:pPr indent="-313568" lvl="0" marL="457200" rtl="0" algn="just">
              <a:spcBef>
                <a:spcPts val="600"/>
              </a:spcBef>
              <a:spcAft>
                <a:spcPts val="0"/>
              </a:spcAft>
              <a:buClr>
                <a:srgbClr val="13343B"/>
              </a:buClr>
              <a:buSzPct val="100000"/>
              <a:buFont typeface="Arial"/>
              <a:buChar char="❖"/>
            </a:pPr>
            <a:r>
              <a:rPr lang="en-US" sz="5352">
                <a:solidFill>
                  <a:srgbClr val="13343B"/>
                </a:solidFill>
                <a:highlight>
                  <a:srgbClr val="FCFCF9"/>
                </a:highlight>
                <a:latin typeface="Arial"/>
                <a:ea typeface="Arial"/>
                <a:cs typeface="Arial"/>
                <a:sym typeface="Arial"/>
              </a:rPr>
              <a:t>The interactive map component is at the core of the application, allowing users to explore and interact with the spatial data.</a:t>
            </a:r>
            <a:endParaRPr sz="5352">
              <a:solidFill>
                <a:srgbClr val="13343B"/>
              </a:solidFill>
              <a:highlight>
                <a:srgbClr val="FCFCF9"/>
              </a:highlight>
              <a:latin typeface="Arial"/>
              <a:ea typeface="Arial"/>
              <a:cs typeface="Arial"/>
              <a:sym typeface="Arial"/>
            </a:endParaRPr>
          </a:p>
          <a:p>
            <a:pPr indent="0" lvl="0" marL="457200" rtl="0" algn="just">
              <a:spcBef>
                <a:spcPts val="600"/>
              </a:spcBef>
              <a:spcAft>
                <a:spcPts val="0"/>
              </a:spcAft>
              <a:buNone/>
            </a:pPr>
            <a:r>
              <a:t/>
            </a:r>
            <a:endParaRPr sz="5352">
              <a:solidFill>
                <a:srgbClr val="13343B"/>
              </a:solidFill>
              <a:highlight>
                <a:srgbClr val="FCFCF9"/>
              </a:highlight>
              <a:latin typeface="Arial"/>
              <a:ea typeface="Arial"/>
              <a:cs typeface="Arial"/>
              <a:sym typeface="Arial"/>
            </a:endParaRPr>
          </a:p>
          <a:p>
            <a:pPr indent="-313568" lvl="0" marL="457200" rtl="0" algn="just">
              <a:spcBef>
                <a:spcPts val="600"/>
              </a:spcBef>
              <a:spcAft>
                <a:spcPts val="0"/>
              </a:spcAft>
              <a:buClr>
                <a:srgbClr val="13343B"/>
              </a:buClr>
              <a:buSzPct val="100000"/>
              <a:buFont typeface="Arial"/>
              <a:buChar char="❖"/>
            </a:pPr>
            <a:r>
              <a:rPr lang="en-US" sz="5352">
                <a:solidFill>
                  <a:srgbClr val="13343B"/>
                </a:solidFill>
                <a:highlight>
                  <a:srgbClr val="FCFCF9"/>
                </a:highlight>
                <a:latin typeface="Arial"/>
                <a:ea typeface="Arial"/>
                <a:cs typeface="Arial"/>
                <a:sym typeface="Arial"/>
              </a:rPr>
              <a:t>The "Generate map" button provides the entry point to the mapping functionality, giving users  access to the main analytical features.</a:t>
            </a:r>
            <a:endParaRPr sz="5352">
              <a:solidFill>
                <a:srgbClr val="13343B"/>
              </a:solidFill>
              <a:highlight>
                <a:srgbClr val="FCFCF9"/>
              </a:highlight>
              <a:latin typeface="Arial"/>
              <a:ea typeface="Arial"/>
              <a:cs typeface="Arial"/>
              <a:sym typeface="Arial"/>
            </a:endParaRPr>
          </a:p>
          <a:p>
            <a:pPr indent="0" lvl="0" marL="457200" rtl="0" algn="just">
              <a:spcBef>
                <a:spcPts val="600"/>
              </a:spcBef>
              <a:spcAft>
                <a:spcPts val="0"/>
              </a:spcAft>
              <a:buNone/>
            </a:pPr>
            <a:r>
              <a:t/>
            </a:r>
            <a:endParaRPr sz="5352">
              <a:solidFill>
                <a:srgbClr val="13343B"/>
              </a:solidFill>
              <a:highlight>
                <a:srgbClr val="FCFCF9"/>
              </a:highlight>
              <a:latin typeface="Arial"/>
              <a:ea typeface="Arial"/>
              <a:cs typeface="Arial"/>
              <a:sym typeface="Arial"/>
            </a:endParaRPr>
          </a:p>
          <a:p>
            <a:pPr indent="-313568" lvl="0" marL="457200" rtl="0" algn="just">
              <a:spcBef>
                <a:spcPts val="600"/>
              </a:spcBef>
              <a:spcAft>
                <a:spcPts val="0"/>
              </a:spcAft>
              <a:buClr>
                <a:srgbClr val="13343B"/>
              </a:buClr>
              <a:buSzPct val="100000"/>
              <a:buFont typeface="Arial"/>
              <a:buChar char="❖"/>
            </a:pPr>
            <a:r>
              <a:rPr lang="en-US" sz="5352">
                <a:solidFill>
                  <a:srgbClr val="13343B"/>
                </a:solidFill>
                <a:highlight>
                  <a:srgbClr val="FCFCF9"/>
                </a:highlight>
                <a:latin typeface="Arial"/>
                <a:ea typeface="Arial"/>
                <a:cs typeface="Arial"/>
                <a:sym typeface="Arial"/>
              </a:rPr>
              <a:t>Map features include:Hover and zoom, enabling exploration of Greater Manchester and West Midlands regions and focusing on specific areas.</a:t>
            </a:r>
            <a:endParaRPr sz="5352">
              <a:solidFill>
                <a:srgbClr val="13343B"/>
              </a:solidFill>
              <a:highlight>
                <a:srgbClr val="FCFCF9"/>
              </a:highlight>
              <a:latin typeface="Arial"/>
              <a:ea typeface="Arial"/>
              <a:cs typeface="Arial"/>
              <a:sym typeface="Arial"/>
            </a:endParaRPr>
          </a:p>
          <a:p>
            <a:pPr indent="0" lvl="0" marL="457200" rtl="0" algn="just">
              <a:spcBef>
                <a:spcPts val="600"/>
              </a:spcBef>
              <a:spcAft>
                <a:spcPts val="0"/>
              </a:spcAft>
              <a:buNone/>
            </a:pPr>
            <a:r>
              <a:t/>
            </a:r>
            <a:endParaRPr sz="5352">
              <a:solidFill>
                <a:srgbClr val="13343B"/>
              </a:solidFill>
              <a:highlight>
                <a:srgbClr val="FCFCF9"/>
              </a:highlight>
              <a:latin typeface="Arial"/>
              <a:ea typeface="Arial"/>
              <a:cs typeface="Arial"/>
              <a:sym typeface="Arial"/>
            </a:endParaRPr>
          </a:p>
          <a:p>
            <a:pPr indent="-313568" lvl="0" marL="457200" rtl="0" algn="just">
              <a:spcBef>
                <a:spcPts val="600"/>
              </a:spcBef>
              <a:spcAft>
                <a:spcPts val="0"/>
              </a:spcAft>
              <a:buClr>
                <a:srgbClr val="13343B"/>
              </a:buClr>
              <a:buSzPct val="100000"/>
              <a:buFont typeface="Arial"/>
              <a:buChar char="❖"/>
            </a:pPr>
            <a:r>
              <a:rPr lang="en-US" sz="5352">
                <a:solidFill>
                  <a:srgbClr val="13343B"/>
                </a:solidFill>
                <a:highlight>
                  <a:srgbClr val="FCFCF9"/>
                </a:highlight>
                <a:latin typeface="Arial"/>
                <a:ea typeface="Arial"/>
                <a:cs typeface="Arial"/>
                <a:sym typeface="Arial"/>
              </a:rPr>
              <a:t>Colour scheme used in accordance with “The Mill”.</a:t>
            </a:r>
            <a:endParaRPr sz="5352">
              <a:solidFill>
                <a:srgbClr val="13343B"/>
              </a:solidFill>
              <a:highlight>
                <a:srgbClr val="FCFCF9"/>
              </a:highlight>
              <a:latin typeface="Arial"/>
              <a:ea typeface="Arial"/>
              <a:cs typeface="Arial"/>
              <a:sym typeface="Arial"/>
            </a:endParaRPr>
          </a:p>
          <a:p>
            <a:pPr indent="0" lvl="0" marL="457200" rtl="0" algn="just">
              <a:spcBef>
                <a:spcPts val="600"/>
              </a:spcBef>
              <a:spcAft>
                <a:spcPts val="0"/>
              </a:spcAft>
              <a:buNone/>
            </a:pPr>
            <a:r>
              <a:t/>
            </a:r>
            <a:endParaRPr sz="5352">
              <a:solidFill>
                <a:srgbClr val="13343B"/>
              </a:solidFill>
              <a:highlight>
                <a:srgbClr val="FCFCF9"/>
              </a:highlight>
              <a:latin typeface="Arial"/>
              <a:ea typeface="Arial"/>
              <a:cs typeface="Arial"/>
              <a:sym typeface="Arial"/>
            </a:endParaRPr>
          </a:p>
          <a:p>
            <a:pPr indent="-313568" lvl="0" marL="457200" rtl="0" algn="just">
              <a:spcBef>
                <a:spcPts val="600"/>
              </a:spcBef>
              <a:spcAft>
                <a:spcPts val="0"/>
              </a:spcAft>
              <a:buClr>
                <a:srgbClr val="13343B"/>
              </a:buClr>
              <a:buSzPct val="100000"/>
              <a:buFont typeface="Arial"/>
              <a:buChar char="❖"/>
            </a:pPr>
            <a:r>
              <a:rPr lang="en-US" sz="5352">
                <a:solidFill>
                  <a:srgbClr val="13343B"/>
                </a:solidFill>
                <a:highlight>
                  <a:srgbClr val="FCFCF9"/>
                </a:highlight>
                <a:latin typeface="Arial"/>
                <a:ea typeface="Arial"/>
                <a:cs typeface="Arial"/>
                <a:sym typeface="Arial"/>
              </a:rPr>
              <a:t>Option </a:t>
            </a:r>
            <a:r>
              <a:rPr lang="en-US" sz="5352">
                <a:solidFill>
                  <a:srgbClr val="13343B"/>
                </a:solidFill>
                <a:highlight>
                  <a:srgbClr val="FCFCF9"/>
                </a:highlight>
                <a:latin typeface="Arial"/>
                <a:ea typeface="Arial"/>
                <a:cs typeface="Arial"/>
                <a:sym typeface="Arial"/>
              </a:rPr>
              <a:t>for generating</a:t>
            </a:r>
            <a:r>
              <a:rPr lang="en-US" sz="5352">
                <a:solidFill>
                  <a:srgbClr val="13343B"/>
                </a:solidFill>
                <a:highlight>
                  <a:srgbClr val="FCFCF9"/>
                </a:highlight>
                <a:latin typeface="Arial"/>
                <a:ea typeface="Arial"/>
                <a:cs typeface="Arial"/>
                <a:sym typeface="Arial"/>
              </a:rPr>
              <a:t> graphs be it a comprehensive overview of the data or for a selected region aids in further analysis.</a:t>
            </a:r>
            <a:endParaRPr sz="5352">
              <a:solidFill>
                <a:srgbClr val="13343B"/>
              </a:solidFill>
              <a:highlight>
                <a:srgbClr val="FCFCF9"/>
              </a:highlight>
              <a:latin typeface="Arial"/>
              <a:ea typeface="Arial"/>
              <a:cs typeface="Arial"/>
              <a:sym typeface="Arial"/>
            </a:endParaRPr>
          </a:p>
          <a:p>
            <a:pPr indent="0" lvl="0" marL="457200" rtl="0" algn="l">
              <a:spcBef>
                <a:spcPts val="600"/>
              </a:spcBef>
              <a:spcAft>
                <a:spcPts val="0"/>
              </a:spcAft>
              <a:buNone/>
            </a:pPr>
            <a:r>
              <a:t/>
            </a:r>
            <a:endParaRPr sz="5352">
              <a:solidFill>
                <a:srgbClr val="13343B"/>
              </a:solidFill>
              <a:highlight>
                <a:srgbClr val="FCFCF9"/>
              </a:highlight>
              <a:latin typeface="Arial"/>
              <a:ea typeface="Arial"/>
              <a:cs typeface="Arial"/>
              <a:sym typeface="Arial"/>
            </a:endParaRPr>
          </a:p>
          <a:p>
            <a:pPr indent="0" lvl="0" marL="0" rtl="0" algn="l">
              <a:spcBef>
                <a:spcPts val="560"/>
              </a:spcBef>
              <a:spcAft>
                <a:spcPts val="0"/>
              </a:spcAft>
              <a:buNone/>
            </a:pPr>
            <a:r>
              <a:t/>
            </a:r>
            <a:endParaRPr sz="400"/>
          </a:p>
          <a:p>
            <a:pPr indent="0" lvl="0" marL="0" rtl="0" algn="l">
              <a:spcBef>
                <a:spcPts val="560"/>
              </a:spcBef>
              <a:spcAft>
                <a:spcPts val="0"/>
              </a:spcAft>
              <a:buNone/>
            </a:pPr>
            <a:r>
              <a:t/>
            </a:r>
            <a:endParaRPr sz="1600"/>
          </a:p>
        </p:txBody>
      </p:sp>
      <p:pic>
        <p:nvPicPr>
          <p:cNvPr id="287" name="Google Shape;287;g2da01aa3707_0_3"/>
          <p:cNvPicPr preferRelativeResize="0"/>
          <p:nvPr/>
        </p:nvPicPr>
        <p:blipFill>
          <a:blip r:embed="rId3">
            <a:alphaModFix/>
          </a:blip>
          <a:stretch>
            <a:fillRect/>
          </a:stretch>
        </p:blipFill>
        <p:spPr>
          <a:xfrm>
            <a:off x="5119925" y="1948801"/>
            <a:ext cx="3678251" cy="2067825"/>
          </a:xfrm>
          <a:prstGeom prst="rect">
            <a:avLst/>
          </a:prstGeom>
          <a:noFill/>
          <a:ln>
            <a:noFill/>
          </a:ln>
        </p:spPr>
      </p:pic>
      <p:pic>
        <p:nvPicPr>
          <p:cNvPr id="288" name="Google Shape;288;g2da01aa3707_0_3"/>
          <p:cNvPicPr preferRelativeResize="0"/>
          <p:nvPr/>
        </p:nvPicPr>
        <p:blipFill>
          <a:blip r:embed="rId4">
            <a:alphaModFix/>
          </a:blip>
          <a:stretch>
            <a:fillRect/>
          </a:stretch>
        </p:blipFill>
        <p:spPr>
          <a:xfrm>
            <a:off x="5152800" y="4503425"/>
            <a:ext cx="3612498" cy="18189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2da01aa3707_0_21"/>
          <p:cNvSpPr txBox="1"/>
          <p:nvPr>
            <p:ph type="title"/>
          </p:nvPr>
        </p:nvSpPr>
        <p:spPr>
          <a:xfrm>
            <a:off x="2667105" y="212535"/>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User Interface (UI)</a:t>
            </a:r>
            <a:endParaRPr>
              <a:solidFill>
                <a:srgbClr val="E06666"/>
              </a:solidFill>
            </a:endParaRPr>
          </a:p>
        </p:txBody>
      </p:sp>
      <p:sp>
        <p:nvSpPr>
          <p:cNvPr id="295" name="Google Shape;295;g2da01aa3707_0_21"/>
          <p:cNvSpPr txBox="1"/>
          <p:nvPr>
            <p:ph idx="1" type="body"/>
          </p:nvPr>
        </p:nvSpPr>
        <p:spPr>
          <a:xfrm>
            <a:off x="395536" y="1612346"/>
            <a:ext cx="8229600" cy="3633300"/>
          </a:xfrm>
          <a:prstGeom prst="rect">
            <a:avLst/>
          </a:prstGeom>
        </p:spPr>
        <p:txBody>
          <a:bodyPr anchorCtr="0" anchor="t" bIns="45700" lIns="91425" spcFirstLastPara="1" rIns="91425" wrap="square" tIns="45700">
            <a:normAutofit fontScale="25000" lnSpcReduction="20000"/>
          </a:bodyPr>
          <a:lstStyle/>
          <a:p>
            <a:pPr indent="0" lvl="0" marL="0" rtl="0" algn="l">
              <a:spcBef>
                <a:spcPts val="560"/>
              </a:spcBef>
              <a:spcAft>
                <a:spcPts val="0"/>
              </a:spcAft>
              <a:buNone/>
            </a:pPr>
            <a:r>
              <a:rPr lang="en-US" sz="11200"/>
              <a:t>SCOPE OF IMPROVEMENT</a:t>
            </a:r>
            <a:endParaRPr sz="11200"/>
          </a:p>
          <a:p>
            <a:pPr indent="0" lvl="0" marL="0" rtl="0" algn="l">
              <a:spcBef>
                <a:spcPts val="560"/>
              </a:spcBef>
              <a:spcAft>
                <a:spcPts val="0"/>
              </a:spcAft>
              <a:buNone/>
            </a:pPr>
            <a:r>
              <a:t/>
            </a:r>
            <a:endParaRPr sz="4800"/>
          </a:p>
          <a:p>
            <a:pPr indent="0" lvl="0" marL="0" rtl="0" algn="just">
              <a:spcBef>
                <a:spcPts val="560"/>
              </a:spcBef>
              <a:spcAft>
                <a:spcPts val="0"/>
              </a:spcAft>
              <a:buNone/>
            </a:pPr>
            <a:r>
              <a:rPr lang="en-US" sz="6499">
                <a:solidFill>
                  <a:srgbClr val="13343B"/>
                </a:solidFill>
                <a:highlight>
                  <a:srgbClr val="FCFCF9"/>
                </a:highlight>
                <a:latin typeface="Arial"/>
                <a:ea typeface="Arial"/>
                <a:cs typeface="Arial"/>
                <a:sym typeface="Arial"/>
              </a:rPr>
              <a:t>Real-Time Data Input and Collaboration</a:t>
            </a:r>
            <a:endParaRPr sz="6499">
              <a:solidFill>
                <a:srgbClr val="13343B"/>
              </a:solidFill>
              <a:highlight>
                <a:srgbClr val="FCFCF9"/>
              </a:highlight>
              <a:latin typeface="Arial"/>
              <a:ea typeface="Arial"/>
              <a:cs typeface="Arial"/>
              <a:sym typeface="Arial"/>
            </a:endParaRPr>
          </a:p>
          <a:p>
            <a:pPr indent="-323844" lvl="0" marL="457200" rtl="0" algn="just">
              <a:spcBef>
                <a:spcPts val="600"/>
              </a:spcBef>
              <a:spcAft>
                <a:spcPts val="0"/>
              </a:spcAft>
              <a:buClr>
                <a:srgbClr val="13343B"/>
              </a:buClr>
              <a:buSzPct val="100000"/>
              <a:buFont typeface="Roboto"/>
              <a:buChar char="●"/>
            </a:pPr>
            <a:r>
              <a:rPr lang="en-US" sz="5999">
                <a:solidFill>
                  <a:srgbClr val="13343B"/>
                </a:solidFill>
                <a:highlight>
                  <a:srgbClr val="FCFCF9"/>
                </a:highlight>
                <a:latin typeface="Roboto"/>
                <a:ea typeface="Roboto"/>
                <a:cs typeface="Roboto"/>
                <a:sym typeface="Roboto"/>
              </a:rPr>
              <a:t>The team plans to add a feature that will allow users to input data of their choice and access the tool in real-time</a:t>
            </a:r>
            <a:endParaRPr sz="5999">
              <a:solidFill>
                <a:srgbClr val="13343B"/>
              </a:solidFill>
              <a:highlight>
                <a:srgbClr val="FCFCF9"/>
              </a:highlight>
              <a:latin typeface="Roboto"/>
              <a:ea typeface="Roboto"/>
              <a:cs typeface="Roboto"/>
              <a:sym typeface="Roboto"/>
            </a:endParaRPr>
          </a:p>
          <a:p>
            <a:pPr indent="-323844" lvl="0" marL="457200" rtl="0" algn="just">
              <a:spcBef>
                <a:spcPts val="0"/>
              </a:spcBef>
              <a:spcAft>
                <a:spcPts val="0"/>
              </a:spcAft>
              <a:buClr>
                <a:srgbClr val="13343B"/>
              </a:buClr>
              <a:buSzPct val="100000"/>
              <a:buFont typeface="Roboto"/>
              <a:buChar char="●"/>
            </a:pPr>
            <a:r>
              <a:rPr lang="en-US" sz="5999">
                <a:solidFill>
                  <a:srgbClr val="13343B"/>
                </a:solidFill>
                <a:highlight>
                  <a:srgbClr val="FCFCF9"/>
                </a:highlight>
                <a:latin typeface="Roboto"/>
                <a:ea typeface="Roboto"/>
                <a:cs typeface="Roboto"/>
                <a:sym typeface="Roboto"/>
              </a:rPr>
              <a:t>This will facilitate collaborative decision-making and knowledge-sharing among users</a:t>
            </a:r>
            <a:endParaRPr sz="5999">
              <a:solidFill>
                <a:srgbClr val="13343B"/>
              </a:solidFill>
              <a:highlight>
                <a:srgbClr val="FCFCF9"/>
              </a:highlight>
              <a:latin typeface="Roboto"/>
              <a:ea typeface="Roboto"/>
              <a:cs typeface="Roboto"/>
              <a:sym typeface="Roboto"/>
            </a:endParaRPr>
          </a:p>
          <a:p>
            <a:pPr indent="0" lvl="0" marL="0" rtl="0" algn="just">
              <a:spcBef>
                <a:spcPts val="1800"/>
              </a:spcBef>
              <a:spcAft>
                <a:spcPts val="0"/>
              </a:spcAft>
              <a:buNone/>
            </a:pPr>
            <a:r>
              <a:rPr lang="en-US" sz="6499">
                <a:solidFill>
                  <a:srgbClr val="13343B"/>
                </a:solidFill>
                <a:highlight>
                  <a:srgbClr val="FCFCF9"/>
                </a:highlight>
                <a:latin typeface="Arial"/>
                <a:ea typeface="Arial"/>
                <a:cs typeface="Arial"/>
                <a:sym typeface="Arial"/>
              </a:rPr>
              <a:t>Exporting Graphs in Different Formats</a:t>
            </a:r>
            <a:endParaRPr sz="6499">
              <a:solidFill>
                <a:srgbClr val="13343B"/>
              </a:solidFill>
              <a:highlight>
                <a:srgbClr val="FCFCF9"/>
              </a:highlight>
              <a:latin typeface="Arial"/>
              <a:ea typeface="Arial"/>
              <a:cs typeface="Arial"/>
              <a:sym typeface="Arial"/>
            </a:endParaRPr>
          </a:p>
          <a:p>
            <a:pPr indent="-323844" lvl="0" marL="457200" rtl="0" algn="just">
              <a:spcBef>
                <a:spcPts val="600"/>
              </a:spcBef>
              <a:spcAft>
                <a:spcPts val="0"/>
              </a:spcAft>
              <a:buClr>
                <a:srgbClr val="13343B"/>
              </a:buClr>
              <a:buSzPct val="100000"/>
              <a:buFont typeface="Roboto"/>
              <a:buChar char="●"/>
            </a:pPr>
            <a:r>
              <a:rPr lang="en-US" sz="5999">
                <a:solidFill>
                  <a:srgbClr val="13343B"/>
                </a:solidFill>
                <a:highlight>
                  <a:srgbClr val="FCFCF9"/>
                </a:highlight>
                <a:latin typeface="Roboto"/>
                <a:ea typeface="Roboto"/>
                <a:cs typeface="Roboto"/>
                <a:sym typeface="Roboto"/>
              </a:rPr>
              <a:t>Users will be provided with options to export graphs in various formats enabling them to share the insights and analysis more easily with others</a:t>
            </a:r>
            <a:endParaRPr sz="5999">
              <a:solidFill>
                <a:srgbClr val="13343B"/>
              </a:solidFill>
              <a:highlight>
                <a:srgbClr val="FCFCF9"/>
              </a:highlight>
              <a:latin typeface="Roboto"/>
              <a:ea typeface="Roboto"/>
              <a:cs typeface="Roboto"/>
              <a:sym typeface="Roboto"/>
            </a:endParaRPr>
          </a:p>
          <a:p>
            <a:pPr indent="0" lvl="0" marL="0" rtl="0" algn="just">
              <a:spcBef>
                <a:spcPts val="1800"/>
              </a:spcBef>
              <a:spcAft>
                <a:spcPts val="0"/>
              </a:spcAft>
              <a:buNone/>
            </a:pPr>
            <a:r>
              <a:rPr lang="en-US" sz="6499">
                <a:solidFill>
                  <a:srgbClr val="13343B"/>
                </a:solidFill>
                <a:highlight>
                  <a:srgbClr val="FCFCF9"/>
                </a:highlight>
                <a:latin typeface="Arial"/>
                <a:ea typeface="Arial"/>
                <a:cs typeface="Arial"/>
                <a:sym typeface="Arial"/>
              </a:rPr>
              <a:t>Expanded Filtering and Geographical Coverage</a:t>
            </a:r>
            <a:endParaRPr sz="6499">
              <a:solidFill>
                <a:srgbClr val="13343B"/>
              </a:solidFill>
              <a:highlight>
                <a:srgbClr val="FCFCF9"/>
              </a:highlight>
              <a:latin typeface="Arial"/>
              <a:ea typeface="Arial"/>
              <a:cs typeface="Arial"/>
              <a:sym typeface="Arial"/>
            </a:endParaRPr>
          </a:p>
          <a:p>
            <a:pPr indent="-323844" lvl="0" marL="457200" rtl="0" algn="just">
              <a:spcBef>
                <a:spcPts val="600"/>
              </a:spcBef>
              <a:spcAft>
                <a:spcPts val="0"/>
              </a:spcAft>
              <a:buClr>
                <a:srgbClr val="13343B"/>
              </a:buClr>
              <a:buSzPct val="100000"/>
              <a:buFont typeface="Roboto"/>
              <a:buChar char="●"/>
            </a:pPr>
            <a:r>
              <a:rPr lang="en-US" sz="5999">
                <a:solidFill>
                  <a:srgbClr val="13343B"/>
                </a:solidFill>
                <a:highlight>
                  <a:srgbClr val="FCFCF9"/>
                </a:highlight>
                <a:latin typeface="Roboto"/>
                <a:ea typeface="Roboto"/>
                <a:cs typeface="Roboto"/>
                <a:sym typeface="Roboto"/>
              </a:rPr>
              <a:t>Additional filtering options will be added to allow for more granular and targeted analysis of the information</a:t>
            </a:r>
            <a:endParaRPr sz="5999">
              <a:solidFill>
                <a:srgbClr val="13343B"/>
              </a:solidFill>
              <a:highlight>
                <a:srgbClr val="FCFCF9"/>
              </a:highlight>
              <a:latin typeface="Roboto"/>
              <a:ea typeface="Roboto"/>
              <a:cs typeface="Roboto"/>
              <a:sym typeface="Roboto"/>
            </a:endParaRPr>
          </a:p>
          <a:p>
            <a:pPr indent="-323844" lvl="0" marL="457200" rtl="0" algn="just">
              <a:spcBef>
                <a:spcPts val="0"/>
              </a:spcBef>
              <a:spcAft>
                <a:spcPts val="0"/>
              </a:spcAft>
              <a:buClr>
                <a:srgbClr val="13343B"/>
              </a:buClr>
              <a:buSzPct val="100000"/>
              <a:buFont typeface="Roboto"/>
              <a:buChar char="●"/>
            </a:pPr>
            <a:r>
              <a:rPr lang="en-US" sz="5999">
                <a:solidFill>
                  <a:srgbClr val="13343B"/>
                </a:solidFill>
                <a:highlight>
                  <a:srgbClr val="FCFCF9"/>
                </a:highlight>
                <a:latin typeface="Roboto"/>
                <a:ea typeface="Roboto"/>
                <a:cs typeface="Roboto"/>
                <a:sym typeface="Roboto"/>
              </a:rPr>
              <a:t>The geographical coverage of the analysis will be expanded to include more regions</a:t>
            </a:r>
            <a:endParaRPr sz="5999">
              <a:solidFill>
                <a:srgbClr val="13343B"/>
              </a:solidFill>
              <a:highlight>
                <a:srgbClr val="FCFCF9"/>
              </a:highlight>
              <a:latin typeface="Roboto"/>
              <a:ea typeface="Roboto"/>
              <a:cs typeface="Roboto"/>
              <a:sym typeface="Roboto"/>
            </a:endParaRPr>
          </a:p>
          <a:p>
            <a:pPr indent="-323844" lvl="0" marL="457200" rtl="0" algn="just">
              <a:spcBef>
                <a:spcPts val="0"/>
              </a:spcBef>
              <a:spcAft>
                <a:spcPts val="0"/>
              </a:spcAft>
              <a:buClr>
                <a:srgbClr val="13343B"/>
              </a:buClr>
              <a:buSzPct val="100000"/>
              <a:buFont typeface="Roboto"/>
              <a:buChar char="●"/>
            </a:pPr>
            <a:r>
              <a:rPr lang="en-US" sz="5999">
                <a:solidFill>
                  <a:srgbClr val="13343B"/>
                </a:solidFill>
                <a:highlight>
                  <a:srgbClr val="FCFCF9"/>
                </a:highlight>
                <a:latin typeface="Roboto"/>
                <a:ea typeface="Roboto"/>
                <a:cs typeface="Roboto"/>
                <a:sym typeface="Roboto"/>
              </a:rPr>
              <a:t>This will give users more flexibility and control in their data exploration and analysis</a:t>
            </a:r>
            <a:endParaRPr sz="5999">
              <a:solidFill>
                <a:srgbClr val="13343B"/>
              </a:solidFill>
              <a:highlight>
                <a:srgbClr val="FCFCF9"/>
              </a:highlight>
              <a:latin typeface="Roboto"/>
              <a:ea typeface="Roboto"/>
              <a:cs typeface="Roboto"/>
              <a:sym typeface="Roboto"/>
            </a:endParaRPr>
          </a:p>
          <a:p>
            <a:pPr indent="0" lvl="0" marL="0" rtl="0" algn="just">
              <a:spcBef>
                <a:spcPts val="60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g2d9e63be961_0_2"/>
          <p:cNvSpPr txBox="1"/>
          <p:nvPr>
            <p:ph type="title"/>
          </p:nvPr>
        </p:nvSpPr>
        <p:spPr>
          <a:xfrm>
            <a:off x="2499030" y="304510"/>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Methodology</a:t>
            </a:r>
            <a:endParaRPr>
              <a:solidFill>
                <a:srgbClr val="E06666"/>
              </a:solidFill>
            </a:endParaRPr>
          </a:p>
        </p:txBody>
      </p:sp>
      <p:pic>
        <p:nvPicPr>
          <p:cNvPr id="302" name="Google Shape;302;g2d9e63be961_0_2"/>
          <p:cNvPicPr preferRelativeResize="0"/>
          <p:nvPr/>
        </p:nvPicPr>
        <p:blipFill>
          <a:blip r:embed="rId3">
            <a:alphaModFix/>
          </a:blip>
          <a:stretch>
            <a:fillRect/>
          </a:stretch>
        </p:blipFill>
        <p:spPr>
          <a:xfrm>
            <a:off x="2350763" y="2103600"/>
            <a:ext cx="4442475" cy="2979250"/>
          </a:xfrm>
          <a:prstGeom prst="rect">
            <a:avLst/>
          </a:prstGeom>
          <a:noFill/>
          <a:ln>
            <a:noFill/>
          </a:ln>
        </p:spPr>
      </p:pic>
      <p:sp>
        <p:nvSpPr>
          <p:cNvPr id="303" name="Google Shape;303;g2d9e63be961_0_2"/>
          <p:cNvSpPr/>
          <p:nvPr/>
        </p:nvSpPr>
        <p:spPr>
          <a:xfrm>
            <a:off x="178800" y="1616275"/>
            <a:ext cx="2030700" cy="294000"/>
          </a:xfrm>
          <a:prstGeom prst="roundRect">
            <a:avLst>
              <a:gd fmla="val 16667" name="adj"/>
            </a:avLst>
          </a:prstGeom>
          <a:solidFill>
            <a:srgbClr val="EA9999"/>
          </a:solidFill>
          <a:ln cap="flat" cmpd="sng" w="9525">
            <a:solidFill>
              <a:srgbClr val="E06666"/>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alibri"/>
                <a:ea typeface="Calibri"/>
                <a:cs typeface="Calibri"/>
                <a:sym typeface="Calibri"/>
              </a:rPr>
              <a:t>1. </a:t>
            </a:r>
            <a:r>
              <a:rPr lang="en-US">
                <a:latin typeface="Calibri"/>
                <a:ea typeface="Calibri"/>
                <a:cs typeface="Calibri"/>
                <a:sym typeface="Calibri"/>
              </a:rPr>
              <a:t>Identify Map Center</a:t>
            </a:r>
            <a:endParaRPr>
              <a:latin typeface="Calibri"/>
              <a:ea typeface="Calibri"/>
              <a:cs typeface="Calibri"/>
              <a:sym typeface="Calibri"/>
            </a:endParaRPr>
          </a:p>
        </p:txBody>
      </p:sp>
      <p:sp>
        <p:nvSpPr>
          <p:cNvPr id="304" name="Google Shape;304;g2d9e63be961_0_2"/>
          <p:cNvSpPr txBox="1"/>
          <p:nvPr/>
        </p:nvSpPr>
        <p:spPr>
          <a:xfrm>
            <a:off x="178800" y="2103600"/>
            <a:ext cx="2030700" cy="5850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Calculate mean of all the centroids</a:t>
            </a:r>
            <a:endParaRPr sz="1300">
              <a:solidFill>
                <a:schemeClr val="dk2"/>
              </a:solidFill>
              <a:latin typeface="Calibri"/>
              <a:ea typeface="Calibri"/>
              <a:cs typeface="Calibri"/>
              <a:sym typeface="Calibri"/>
            </a:endParaRPr>
          </a:p>
        </p:txBody>
      </p:sp>
      <p:sp>
        <p:nvSpPr>
          <p:cNvPr id="305" name="Google Shape;305;g2d9e63be961_0_2"/>
          <p:cNvSpPr/>
          <p:nvPr/>
        </p:nvSpPr>
        <p:spPr>
          <a:xfrm>
            <a:off x="178800" y="3429000"/>
            <a:ext cx="2030700" cy="478200"/>
          </a:xfrm>
          <a:prstGeom prst="roundRect">
            <a:avLst>
              <a:gd fmla="val 16667" name="adj"/>
            </a:avLst>
          </a:prstGeom>
          <a:solidFill>
            <a:srgbClr val="EA9999"/>
          </a:solidFill>
          <a:ln cap="flat" cmpd="sng" w="9525">
            <a:solidFill>
              <a:srgbClr val="E06666"/>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alibri"/>
                <a:ea typeface="Calibri"/>
                <a:cs typeface="Calibri"/>
                <a:sym typeface="Calibri"/>
              </a:rPr>
              <a:t>2. Coordinate System transformation</a:t>
            </a:r>
            <a:endParaRPr>
              <a:latin typeface="Calibri"/>
              <a:ea typeface="Calibri"/>
              <a:cs typeface="Calibri"/>
              <a:sym typeface="Calibri"/>
            </a:endParaRPr>
          </a:p>
        </p:txBody>
      </p:sp>
      <p:sp>
        <p:nvSpPr>
          <p:cNvPr id="306" name="Google Shape;306;g2d9e63be961_0_2"/>
          <p:cNvSpPr txBox="1"/>
          <p:nvPr/>
        </p:nvSpPr>
        <p:spPr>
          <a:xfrm>
            <a:off x="178800" y="4100450"/>
            <a:ext cx="2030700" cy="9852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Convert all geographic data to the EPSG:4326 coordinate system</a:t>
            </a:r>
            <a:endParaRPr sz="1300">
              <a:solidFill>
                <a:schemeClr val="dk2"/>
              </a:solidFill>
              <a:latin typeface="Calibri"/>
              <a:ea typeface="Calibri"/>
              <a:cs typeface="Calibri"/>
              <a:sym typeface="Calibri"/>
            </a:endParaRPr>
          </a:p>
        </p:txBody>
      </p:sp>
      <p:sp>
        <p:nvSpPr>
          <p:cNvPr id="307" name="Google Shape;307;g2d9e63be961_0_2"/>
          <p:cNvSpPr/>
          <p:nvPr/>
        </p:nvSpPr>
        <p:spPr>
          <a:xfrm>
            <a:off x="3556650" y="5318075"/>
            <a:ext cx="2030700" cy="478200"/>
          </a:xfrm>
          <a:prstGeom prst="roundRect">
            <a:avLst>
              <a:gd fmla="val 16667" name="adj"/>
            </a:avLst>
          </a:prstGeom>
          <a:solidFill>
            <a:srgbClr val="EA9999"/>
          </a:solidFill>
          <a:ln cap="flat" cmpd="sng" w="9525">
            <a:solidFill>
              <a:srgbClr val="E06666"/>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alibri"/>
                <a:ea typeface="Calibri"/>
                <a:cs typeface="Calibri"/>
                <a:sym typeface="Calibri"/>
              </a:rPr>
              <a:t>3. Create Map with Folium</a:t>
            </a:r>
            <a:endParaRPr>
              <a:latin typeface="Calibri"/>
              <a:ea typeface="Calibri"/>
              <a:cs typeface="Calibri"/>
              <a:sym typeface="Calibri"/>
            </a:endParaRPr>
          </a:p>
        </p:txBody>
      </p:sp>
      <p:sp>
        <p:nvSpPr>
          <p:cNvPr id="308" name="Google Shape;308;g2d9e63be961_0_2"/>
          <p:cNvSpPr txBox="1"/>
          <p:nvPr/>
        </p:nvSpPr>
        <p:spPr>
          <a:xfrm>
            <a:off x="3556650" y="5890350"/>
            <a:ext cx="2030700" cy="9852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Initialize a Folium map and overlay the merged GeoJSON data</a:t>
            </a:r>
            <a:endParaRPr sz="1300">
              <a:solidFill>
                <a:schemeClr val="dk2"/>
              </a:solidFill>
              <a:latin typeface="Calibri"/>
              <a:ea typeface="Calibri"/>
              <a:cs typeface="Calibri"/>
              <a:sym typeface="Calibri"/>
            </a:endParaRPr>
          </a:p>
        </p:txBody>
      </p:sp>
      <p:sp>
        <p:nvSpPr>
          <p:cNvPr id="309" name="Google Shape;309;g2d9e63be961_0_2"/>
          <p:cNvSpPr/>
          <p:nvPr/>
        </p:nvSpPr>
        <p:spPr>
          <a:xfrm>
            <a:off x="7011175" y="3429000"/>
            <a:ext cx="2030700" cy="478200"/>
          </a:xfrm>
          <a:prstGeom prst="roundRect">
            <a:avLst>
              <a:gd fmla="val 16667" name="adj"/>
            </a:avLst>
          </a:prstGeom>
          <a:solidFill>
            <a:srgbClr val="EA9999"/>
          </a:solidFill>
          <a:ln cap="flat" cmpd="sng" w="9525">
            <a:solidFill>
              <a:srgbClr val="E06666"/>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alibri"/>
                <a:ea typeface="Calibri"/>
                <a:cs typeface="Calibri"/>
                <a:sym typeface="Calibri"/>
              </a:rPr>
              <a:t>4.Classification and Coloring</a:t>
            </a:r>
            <a:endParaRPr>
              <a:latin typeface="Calibri"/>
              <a:ea typeface="Calibri"/>
              <a:cs typeface="Calibri"/>
              <a:sym typeface="Calibri"/>
            </a:endParaRPr>
          </a:p>
        </p:txBody>
      </p:sp>
      <p:sp>
        <p:nvSpPr>
          <p:cNvPr id="310" name="Google Shape;310;g2d9e63be961_0_2"/>
          <p:cNvSpPr txBox="1"/>
          <p:nvPr/>
        </p:nvSpPr>
        <p:spPr>
          <a:xfrm>
            <a:off x="7011175" y="4100525"/>
            <a:ext cx="2030700" cy="9852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Group regions into 5 categories based on the average of all the subcategories</a:t>
            </a:r>
            <a:endParaRPr sz="1300">
              <a:solidFill>
                <a:schemeClr val="dk2"/>
              </a:solidFill>
              <a:latin typeface="Calibri"/>
              <a:ea typeface="Calibri"/>
              <a:cs typeface="Calibri"/>
              <a:sym typeface="Calibri"/>
            </a:endParaRPr>
          </a:p>
        </p:txBody>
      </p:sp>
      <p:sp>
        <p:nvSpPr>
          <p:cNvPr id="311" name="Google Shape;311;g2d9e63be961_0_2"/>
          <p:cNvSpPr/>
          <p:nvPr/>
        </p:nvSpPr>
        <p:spPr>
          <a:xfrm>
            <a:off x="7011175" y="1616269"/>
            <a:ext cx="2030700" cy="478200"/>
          </a:xfrm>
          <a:prstGeom prst="roundRect">
            <a:avLst>
              <a:gd fmla="val 16667" name="adj"/>
            </a:avLst>
          </a:prstGeom>
          <a:solidFill>
            <a:srgbClr val="EA9999"/>
          </a:solidFill>
          <a:ln cap="flat" cmpd="sng" w="9525">
            <a:solidFill>
              <a:srgbClr val="E06666"/>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alibri"/>
                <a:ea typeface="Calibri"/>
                <a:cs typeface="Calibri"/>
                <a:sym typeface="Calibri"/>
              </a:rPr>
              <a:t>5. Add Interactive Elements</a:t>
            </a:r>
            <a:endParaRPr>
              <a:latin typeface="Calibri"/>
              <a:ea typeface="Calibri"/>
              <a:cs typeface="Calibri"/>
              <a:sym typeface="Calibri"/>
            </a:endParaRPr>
          </a:p>
        </p:txBody>
      </p:sp>
      <p:sp>
        <p:nvSpPr>
          <p:cNvPr id="312" name="Google Shape;312;g2d9e63be961_0_2"/>
          <p:cNvSpPr txBox="1"/>
          <p:nvPr/>
        </p:nvSpPr>
        <p:spPr>
          <a:xfrm>
            <a:off x="7011175" y="2287775"/>
            <a:ext cx="2030700" cy="5850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Configure tooltips and legends</a:t>
            </a:r>
            <a:endParaRPr sz="1300">
              <a:solidFill>
                <a:schemeClr val="dk2"/>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2d9bbdfc2ab_0_12"/>
          <p:cNvSpPr txBox="1"/>
          <p:nvPr>
            <p:ph type="title"/>
          </p:nvPr>
        </p:nvSpPr>
        <p:spPr>
          <a:xfrm>
            <a:off x="2499030" y="304510"/>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Methodology</a:t>
            </a:r>
            <a:endParaRPr>
              <a:solidFill>
                <a:srgbClr val="E06666"/>
              </a:solidFill>
            </a:endParaRPr>
          </a:p>
        </p:txBody>
      </p:sp>
      <p:pic>
        <p:nvPicPr>
          <p:cNvPr id="319" name="Google Shape;319;g2d9bbdfc2ab_0_12"/>
          <p:cNvPicPr preferRelativeResize="0"/>
          <p:nvPr/>
        </p:nvPicPr>
        <p:blipFill>
          <a:blip r:embed="rId3">
            <a:alphaModFix/>
          </a:blip>
          <a:stretch>
            <a:fillRect/>
          </a:stretch>
        </p:blipFill>
        <p:spPr>
          <a:xfrm>
            <a:off x="658500" y="1269300"/>
            <a:ext cx="7826976" cy="2983391"/>
          </a:xfrm>
          <a:prstGeom prst="rect">
            <a:avLst/>
          </a:prstGeom>
          <a:noFill/>
          <a:ln>
            <a:noFill/>
          </a:ln>
        </p:spPr>
      </p:pic>
      <p:sp>
        <p:nvSpPr>
          <p:cNvPr id="320" name="Google Shape;320;g2d9bbdfc2ab_0_12"/>
          <p:cNvSpPr txBox="1"/>
          <p:nvPr/>
        </p:nvSpPr>
        <p:spPr>
          <a:xfrm>
            <a:off x="3367413" y="4252700"/>
            <a:ext cx="3000000" cy="3540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200"/>
              </a:spcBef>
              <a:spcAft>
                <a:spcPts val="1200"/>
              </a:spcAft>
              <a:buNone/>
            </a:pPr>
            <a:r>
              <a:rPr i="1" lang="en-US" sz="1100"/>
              <a:t>Figure 6: System Architecture Diagram</a:t>
            </a:r>
            <a:endParaRPr sz="1300"/>
          </a:p>
        </p:txBody>
      </p:sp>
      <p:sp>
        <p:nvSpPr>
          <p:cNvPr id="321" name="Google Shape;321;g2d9bbdfc2ab_0_12"/>
          <p:cNvSpPr/>
          <p:nvPr/>
        </p:nvSpPr>
        <p:spPr>
          <a:xfrm>
            <a:off x="706900" y="5133500"/>
            <a:ext cx="3675600" cy="13524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US">
                <a:latin typeface="Calibri"/>
                <a:ea typeface="Calibri"/>
                <a:cs typeface="Calibri"/>
                <a:sym typeface="Calibri"/>
              </a:rPr>
              <a:t>Spatial data Collection: </a:t>
            </a:r>
            <a:r>
              <a:rPr lang="en-US">
                <a:latin typeface="Calibri"/>
                <a:ea typeface="Calibri"/>
                <a:cs typeface="Calibri"/>
                <a:sym typeface="Calibri"/>
              </a:rPr>
              <a:t>ArcGIS</a:t>
            </a:r>
            <a:endParaRPr>
              <a:latin typeface="Calibri"/>
              <a:ea typeface="Calibri"/>
              <a:cs typeface="Calibri"/>
              <a:sym typeface="Calibri"/>
            </a:endParaRPr>
          </a:p>
          <a:p>
            <a:pPr indent="0" lvl="0" marL="0" rtl="0" algn="l">
              <a:spcBef>
                <a:spcPts val="0"/>
              </a:spcBef>
              <a:spcAft>
                <a:spcPts val="0"/>
              </a:spcAft>
              <a:buNone/>
            </a:pPr>
            <a:r>
              <a:rPr b="1" lang="en-US">
                <a:latin typeface="Calibri"/>
                <a:ea typeface="Calibri"/>
                <a:cs typeface="Calibri"/>
                <a:sym typeface="Calibri"/>
              </a:rPr>
              <a:t>Programming languages:</a:t>
            </a:r>
            <a:r>
              <a:rPr lang="en-US">
                <a:latin typeface="Calibri"/>
                <a:ea typeface="Calibri"/>
                <a:cs typeface="Calibri"/>
                <a:sym typeface="Calibri"/>
              </a:rPr>
              <a:t> Python(GeoPandas, Folium, Flask) and Javascript(Leaflet.js, OpenLayers)</a:t>
            </a:r>
            <a:endParaRPr>
              <a:latin typeface="Calibri"/>
              <a:ea typeface="Calibri"/>
              <a:cs typeface="Calibri"/>
              <a:sym typeface="Calibri"/>
            </a:endParaRPr>
          </a:p>
          <a:p>
            <a:pPr indent="0" lvl="0" marL="0" rtl="0" algn="l">
              <a:spcBef>
                <a:spcPts val="0"/>
              </a:spcBef>
              <a:spcAft>
                <a:spcPts val="0"/>
              </a:spcAft>
              <a:buNone/>
            </a:pPr>
            <a:r>
              <a:rPr b="1" lang="en-US">
                <a:latin typeface="Calibri"/>
                <a:ea typeface="Calibri"/>
                <a:cs typeface="Calibri"/>
                <a:sym typeface="Calibri"/>
              </a:rPr>
              <a:t>Data Visualization:</a:t>
            </a:r>
            <a:r>
              <a:rPr lang="en-US">
                <a:latin typeface="Calibri"/>
                <a:ea typeface="Calibri"/>
                <a:cs typeface="Calibri"/>
                <a:sym typeface="Calibri"/>
              </a:rPr>
              <a:t> Python libraries: Plotly, and Matplotlib.</a:t>
            </a:r>
            <a:endParaRPr>
              <a:latin typeface="Calibri"/>
              <a:ea typeface="Calibri"/>
              <a:cs typeface="Calibri"/>
              <a:sym typeface="Calibri"/>
            </a:endParaRPr>
          </a:p>
        </p:txBody>
      </p:sp>
      <p:sp>
        <p:nvSpPr>
          <p:cNvPr id="322" name="Google Shape;322;g2d9bbdfc2ab_0_12"/>
          <p:cNvSpPr/>
          <p:nvPr/>
        </p:nvSpPr>
        <p:spPr>
          <a:xfrm>
            <a:off x="4858275" y="5133475"/>
            <a:ext cx="3675600" cy="13524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lnSpc>
                <a:spcPct val="115000"/>
              </a:lnSpc>
              <a:spcBef>
                <a:spcPts val="0"/>
              </a:spcBef>
              <a:spcAft>
                <a:spcPts val="0"/>
              </a:spcAft>
              <a:buNone/>
            </a:pPr>
            <a:r>
              <a:rPr lang="en-US" sz="1200"/>
              <a:t>1. </a:t>
            </a:r>
            <a:r>
              <a:rPr b="1" lang="en-US" sz="1200"/>
              <a:t>Home Page</a:t>
            </a:r>
            <a:r>
              <a:rPr lang="en-US" sz="1200"/>
              <a:t>- /</a:t>
            </a:r>
            <a:endParaRPr sz="1200"/>
          </a:p>
          <a:p>
            <a:pPr indent="0" lvl="0" marL="0" rtl="0" algn="just">
              <a:lnSpc>
                <a:spcPct val="115000"/>
              </a:lnSpc>
              <a:spcBef>
                <a:spcPts val="0"/>
              </a:spcBef>
              <a:spcAft>
                <a:spcPts val="0"/>
              </a:spcAft>
              <a:buNone/>
            </a:pPr>
            <a:r>
              <a:rPr lang="en-US" sz="1200"/>
              <a:t>2. </a:t>
            </a:r>
            <a:r>
              <a:rPr b="1" lang="en-US" sz="1200"/>
              <a:t>Generate Map-</a:t>
            </a:r>
            <a:r>
              <a:rPr lang="en-US" sz="1200"/>
              <a:t> /map</a:t>
            </a:r>
            <a:endParaRPr sz="1200"/>
          </a:p>
          <a:p>
            <a:pPr indent="0" lvl="0" marL="0" rtl="0" algn="just">
              <a:lnSpc>
                <a:spcPct val="115000"/>
              </a:lnSpc>
              <a:spcBef>
                <a:spcPts val="0"/>
              </a:spcBef>
              <a:spcAft>
                <a:spcPts val="0"/>
              </a:spcAft>
              <a:buNone/>
            </a:pPr>
            <a:r>
              <a:rPr lang="en-US" sz="1200"/>
              <a:t>3. </a:t>
            </a:r>
            <a:r>
              <a:rPr b="1" lang="en-US" sz="1200"/>
              <a:t>Display Map-</a:t>
            </a:r>
            <a:r>
              <a:rPr lang="en-US" sz="1200"/>
              <a:t> /show_map</a:t>
            </a:r>
            <a:endParaRPr sz="1200"/>
          </a:p>
          <a:p>
            <a:pPr indent="0" lvl="0" marL="0" rtl="0" algn="l">
              <a:lnSpc>
                <a:spcPct val="115000"/>
              </a:lnSpc>
              <a:spcBef>
                <a:spcPts val="0"/>
              </a:spcBef>
              <a:spcAft>
                <a:spcPts val="0"/>
              </a:spcAft>
              <a:buNone/>
            </a:pPr>
            <a:r>
              <a:rPr lang="en-US" sz="1200"/>
              <a:t>4. </a:t>
            </a:r>
            <a:r>
              <a:rPr b="1" lang="en-US" sz="1200"/>
              <a:t>Download Chart-  </a:t>
            </a:r>
            <a:r>
              <a:rPr lang="en-US" sz="1200"/>
              <a:t>/download_chart/&lt;region_id&gt;</a:t>
            </a:r>
            <a:endParaRPr sz="1200"/>
          </a:p>
        </p:txBody>
      </p:sp>
      <p:sp>
        <p:nvSpPr>
          <p:cNvPr id="323" name="Google Shape;323;g2d9bbdfc2ab_0_12"/>
          <p:cNvSpPr/>
          <p:nvPr/>
        </p:nvSpPr>
        <p:spPr>
          <a:xfrm>
            <a:off x="706900" y="4677263"/>
            <a:ext cx="3675600" cy="2835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Calibri"/>
                <a:ea typeface="Calibri"/>
                <a:cs typeface="Calibri"/>
                <a:sym typeface="Calibri"/>
              </a:rPr>
              <a:t>Tools and Technologies:</a:t>
            </a:r>
            <a:endParaRPr>
              <a:latin typeface="Calibri"/>
              <a:ea typeface="Calibri"/>
              <a:cs typeface="Calibri"/>
              <a:sym typeface="Calibri"/>
            </a:endParaRPr>
          </a:p>
        </p:txBody>
      </p:sp>
      <p:sp>
        <p:nvSpPr>
          <p:cNvPr id="324" name="Google Shape;324;g2d9bbdfc2ab_0_12"/>
          <p:cNvSpPr/>
          <p:nvPr/>
        </p:nvSpPr>
        <p:spPr>
          <a:xfrm>
            <a:off x="4858275" y="4677263"/>
            <a:ext cx="3675600" cy="2835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Calibri"/>
                <a:ea typeface="Calibri"/>
                <a:cs typeface="Calibri"/>
                <a:sym typeface="Calibri"/>
              </a:rPr>
              <a:t>APIs/ Routes:</a:t>
            </a:r>
            <a:endParaRPr>
              <a:latin typeface="Calibri"/>
              <a:ea typeface="Calibri"/>
              <a:cs typeface="Calibri"/>
              <a:sym typeface="Calibri"/>
            </a:endParaRPr>
          </a:p>
        </p:txBody>
      </p:sp>
      <p:cxnSp>
        <p:nvCxnSpPr>
          <p:cNvPr id="325" name="Google Shape;325;g2d9bbdfc2ab_0_12"/>
          <p:cNvCxnSpPr/>
          <p:nvPr/>
        </p:nvCxnSpPr>
        <p:spPr>
          <a:xfrm>
            <a:off x="496400" y="4580625"/>
            <a:ext cx="8234400" cy="0"/>
          </a:xfrm>
          <a:prstGeom prst="straightConnector1">
            <a:avLst/>
          </a:prstGeom>
          <a:noFill/>
          <a:ln cap="flat" cmpd="sng" w="9525">
            <a:solidFill>
              <a:schemeClr val="dk2"/>
            </a:solidFill>
            <a:prstDash val="dash"/>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g2da01aa3dd2_5_0"/>
          <p:cNvSpPr txBox="1"/>
          <p:nvPr>
            <p:ph type="title"/>
          </p:nvPr>
        </p:nvSpPr>
        <p:spPr>
          <a:xfrm>
            <a:off x="2417405" y="233585"/>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Demo</a:t>
            </a:r>
            <a:endParaRPr>
              <a:solidFill>
                <a:srgbClr val="E06666"/>
              </a:solidFill>
            </a:endParaRPr>
          </a:p>
        </p:txBody>
      </p:sp>
      <p:pic>
        <p:nvPicPr>
          <p:cNvPr id="332" name="Google Shape;332;g2da01aa3dd2_5_0" title="Video for slides.mp4">
            <a:hlinkClick r:id="rId3"/>
          </p:cNvPr>
          <p:cNvPicPr preferRelativeResize="0"/>
          <p:nvPr/>
        </p:nvPicPr>
        <p:blipFill>
          <a:blip r:embed="rId4">
            <a:alphaModFix/>
          </a:blip>
          <a:stretch>
            <a:fillRect/>
          </a:stretch>
        </p:blipFill>
        <p:spPr>
          <a:xfrm>
            <a:off x="152400" y="1481935"/>
            <a:ext cx="8839200" cy="49720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1000"/>
                                        <p:tgtEl>
                                          <p:spTgt spid="3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g2da01aa3dd2_2_923"/>
          <p:cNvSpPr txBox="1"/>
          <p:nvPr>
            <p:ph type="title"/>
          </p:nvPr>
        </p:nvSpPr>
        <p:spPr>
          <a:xfrm>
            <a:off x="2499030" y="304510"/>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Contributions &amp; Limitations</a:t>
            </a:r>
            <a:endParaRPr>
              <a:solidFill>
                <a:srgbClr val="E06666"/>
              </a:solidFill>
            </a:endParaRPr>
          </a:p>
        </p:txBody>
      </p:sp>
      <p:pic>
        <p:nvPicPr>
          <p:cNvPr id="339" name="Google Shape;339;g2da01aa3dd2_2_923"/>
          <p:cNvPicPr preferRelativeResize="0"/>
          <p:nvPr/>
        </p:nvPicPr>
        <p:blipFill>
          <a:blip r:embed="rId3">
            <a:alphaModFix/>
          </a:blip>
          <a:stretch>
            <a:fillRect/>
          </a:stretch>
        </p:blipFill>
        <p:spPr>
          <a:xfrm>
            <a:off x="152400" y="1662635"/>
            <a:ext cx="8839198" cy="477952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2da01aa3dd2_2_0"/>
          <p:cNvSpPr txBox="1"/>
          <p:nvPr>
            <p:ph type="title"/>
          </p:nvPr>
        </p:nvSpPr>
        <p:spPr>
          <a:xfrm>
            <a:off x="2499030" y="304510"/>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Project Aim &amp; Deliverables</a:t>
            </a:r>
            <a:endParaRPr>
              <a:solidFill>
                <a:srgbClr val="E06666"/>
              </a:solidFill>
            </a:endParaRPr>
          </a:p>
        </p:txBody>
      </p:sp>
      <p:pic>
        <p:nvPicPr>
          <p:cNvPr id="153" name="Google Shape;153;g2da01aa3dd2_2_0"/>
          <p:cNvPicPr preferRelativeResize="0"/>
          <p:nvPr/>
        </p:nvPicPr>
        <p:blipFill>
          <a:blip r:embed="rId3">
            <a:alphaModFix/>
          </a:blip>
          <a:stretch>
            <a:fillRect/>
          </a:stretch>
        </p:blipFill>
        <p:spPr>
          <a:xfrm>
            <a:off x="317075" y="1447500"/>
            <a:ext cx="8401874" cy="47173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2da01aa3dd2_2_915"/>
          <p:cNvSpPr txBox="1"/>
          <p:nvPr>
            <p:ph type="title"/>
          </p:nvPr>
        </p:nvSpPr>
        <p:spPr>
          <a:xfrm>
            <a:off x="2358480" y="268635"/>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Future Work &amp; Applications</a:t>
            </a:r>
            <a:endParaRPr>
              <a:solidFill>
                <a:srgbClr val="E06666"/>
              </a:solidFill>
            </a:endParaRPr>
          </a:p>
        </p:txBody>
      </p:sp>
      <p:pic>
        <p:nvPicPr>
          <p:cNvPr id="346" name="Google Shape;346;g2da01aa3dd2_2_915"/>
          <p:cNvPicPr preferRelativeResize="0"/>
          <p:nvPr/>
        </p:nvPicPr>
        <p:blipFill>
          <a:blip r:embed="rId3">
            <a:alphaModFix/>
          </a:blip>
          <a:stretch>
            <a:fillRect/>
          </a:stretch>
        </p:blipFill>
        <p:spPr>
          <a:xfrm>
            <a:off x="549725" y="1716475"/>
            <a:ext cx="7871275" cy="4263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2d9d856169b_0_7"/>
          <p:cNvSpPr txBox="1"/>
          <p:nvPr>
            <p:ph type="title"/>
          </p:nvPr>
        </p:nvSpPr>
        <p:spPr>
          <a:xfrm>
            <a:off x="2434030" y="244210"/>
            <a:ext cx="58431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Geographic Boundaries</a:t>
            </a:r>
            <a:endParaRPr>
              <a:solidFill>
                <a:srgbClr val="E06666"/>
              </a:solidFill>
            </a:endParaRPr>
          </a:p>
        </p:txBody>
      </p:sp>
      <p:sp>
        <p:nvSpPr>
          <p:cNvPr id="160" name="Google Shape;160;g2d9d856169b_0_7"/>
          <p:cNvSpPr txBox="1"/>
          <p:nvPr>
            <p:ph idx="1" type="body"/>
          </p:nvPr>
        </p:nvSpPr>
        <p:spPr>
          <a:xfrm>
            <a:off x="457200" y="6000450"/>
            <a:ext cx="8229600" cy="753000"/>
          </a:xfrm>
          <a:prstGeom prst="rect">
            <a:avLst/>
          </a:prstGeom>
        </p:spPr>
        <p:txBody>
          <a:bodyPr anchorCtr="0" anchor="t" bIns="45700" lIns="91425" spcFirstLastPara="1" rIns="91425" wrap="square" tIns="45700">
            <a:normAutofit lnSpcReduction="20000"/>
          </a:bodyPr>
          <a:lstStyle/>
          <a:p>
            <a:pPr indent="0" lvl="0" marL="0" rtl="0" algn="l">
              <a:lnSpc>
                <a:spcPct val="95000"/>
              </a:lnSpc>
              <a:spcBef>
                <a:spcPts val="560"/>
              </a:spcBef>
              <a:spcAft>
                <a:spcPts val="0"/>
              </a:spcAft>
              <a:buSzPts val="770"/>
              <a:buNone/>
            </a:pPr>
            <a:r>
              <a:rPr lang="en-US" sz="1400"/>
              <a:t>Lower Layer Super Output Areas - between 1,000 &amp; 3,000 persons</a:t>
            </a:r>
            <a:endParaRPr sz="1400"/>
          </a:p>
          <a:p>
            <a:pPr indent="0" lvl="0" marL="0" rtl="0" algn="l">
              <a:lnSpc>
                <a:spcPct val="95000"/>
              </a:lnSpc>
              <a:spcBef>
                <a:spcPts val="560"/>
              </a:spcBef>
              <a:spcAft>
                <a:spcPts val="0"/>
              </a:spcAft>
              <a:buSzPts val="770"/>
              <a:buNone/>
            </a:pPr>
            <a:r>
              <a:rPr lang="en-US" sz="1400"/>
              <a:t>Middle Layer Super Output Areas - between 5,000 &amp; 15,000 persons</a:t>
            </a:r>
            <a:endParaRPr sz="1400"/>
          </a:p>
          <a:p>
            <a:pPr indent="0" lvl="0" marL="0" rtl="0" algn="l">
              <a:lnSpc>
                <a:spcPct val="95000"/>
              </a:lnSpc>
              <a:spcBef>
                <a:spcPts val="560"/>
              </a:spcBef>
              <a:spcAft>
                <a:spcPts val="0"/>
              </a:spcAft>
              <a:buSzPts val="770"/>
              <a:buNone/>
            </a:pPr>
            <a:r>
              <a:rPr lang="en-US" sz="1400"/>
              <a:t>Lower Tier Local Authorities -  districts council areas</a:t>
            </a:r>
            <a:endParaRPr sz="1400"/>
          </a:p>
        </p:txBody>
      </p:sp>
      <p:pic>
        <p:nvPicPr>
          <p:cNvPr id="161" name="Google Shape;161;g2d9d856169b_0_7"/>
          <p:cNvPicPr preferRelativeResize="0"/>
          <p:nvPr/>
        </p:nvPicPr>
        <p:blipFill>
          <a:blip r:embed="rId3">
            <a:alphaModFix/>
          </a:blip>
          <a:stretch>
            <a:fillRect/>
          </a:stretch>
        </p:blipFill>
        <p:spPr>
          <a:xfrm>
            <a:off x="4726922" y="1387210"/>
            <a:ext cx="3688063" cy="3313640"/>
          </a:xfrm>
          <a:prstGeom prst="rect">
            <a:avLst/>
          </a:prstGeom>
          <a:noFill/>
          <a:ln>
            <a:noFill/>
          </a:ln>
        </p:spPr>
      </p:pic>
      <p:pic>
        <p:nvPicPr>
          <p:cNvPr id="162" name="Google Shape;162;g2d9d856169b_0_7"/>
          <p:cNvPicPr preferRelativeResize="0"/>
          <p:nvPr/>
        </p:nvPicPr>
        <p:blipFill>
          <a:blip r:embed="rId4">
            <a:alphaModFix/>
          </a:blip>
          <a:stretch>
            <a:fillRect/>
          </a:stretch>
        </p:blipFill>
        <p:spPr>
          <a:xfrm>
            <a:off x="851975" y="1387210"/>
            <a:ext cx="3720031" cy="3313641"/>
          </a:xfrm>
          <a:prstGeom prst="rect">
            <a:avLst/>
          </a:prstGeom>
          <a:noFill/>
          <a:ln>
            <a:noFill/>
          </a:ln>
        </p:spPr>
      </p:pic>
      <p:pic>
        <p:nvPicPr>
          <p:cNvPr id="163" name="Google Shape;163;g2d9d856169b_0_7"/>
          <p:cNvPicPr preferRelativeResize="0"/>
          <p:nvPr/>
        </p:nvPicPr>
        <p:blipFill>
          <a:blip r:embed="rId5">
            <a:alphaModFix/>
          </a:blip>
          <a:stretch>
            <a:fillRect/>
          </a:stretch>
        </p:blipFill>
        <p:spPr>
          <a:xfrm>
            <a:off x="2304454" y="4700850"/>
            <a:ext cx="4535084" cy="752963"/>
          </a:xfrm>
          <a:prstGeom prst="rect">
            <a:avLst/>
          </a:prstGeom>
          <a:noFill/>
          <a:ln>
            <a:noFill/>
          </a:ln>
        </p:spPr>
      </p:pic>
      <p:sp>
        <p:nvSpPr>
          <p:cNvPr id="164" name="Google Shape;164;g2d9d856169b_0_7"/>
          <p:cNvSpPr txBox="1"/>
          <p:nvPr/>
        </p:nvSpPr>
        <p:spPr>
          <a:xfrm>
            <a:off x="1746600" y="5453825"/>
            <a:ext cx="5650800" cy="3540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200"/>
              </a:spcBef>
              <a:spcAft>
                <a:spcPts val="1200"/>
              </a:spcAft>
              <a:buNone/>
            </a:pPr>
            <a:r>
              <a:rPr i="1" lang="en-US" sz="1100"/>
              <a:t>Figure 1: Stockport maps exemplifying LTLA, MSOA and LSOA geographic boundaries. </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9" name="Shape 169"/>
        <p:cNvGrpSpPr/>
        <p:nvPr/>
      </p:nvGrpSpPr>
      <p:grpSpPr>
        <a:xfrm>
          <a:off x="0" y="0"/>
          <a:ext cx="0" cy="0"/>
          <a:chOff x="0" y="0"/>
          <a:chExt cx="0" cy="0"/>
        </a:xfrm>
      </p:grpSpPr>
      <p:sp>
        <p:nvSpPr>
          <p:cNvPr id="170" name="Google Shape;170;g2da01aa3dd2_0_15"/>
          <p:cNvSpPr txBox="1"/>
          <p:nvPr>
            <p:ph type="title"/>
          </p:nvPr>
        </p:nvSpPr>
        <p:spPr>
          <a:xfrm>
            <a:off x="2486350" y="507454"/>
            <a:ext cx="5425800" cy="660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Data Description</a:t>
            </a:r>
            <a:endParaRPr>
              <a:solidFill>
                <a:srgbClr val="E06666"/>
              </a:solidFill>
            </a:endParaRPr>
          </a:p>
        </p:txBody>
      </p:sp>
      <p:sp>
        <p:nvSpPr>
          <p:cNvPr id="171" name="Google Shape;171;g2da01aa3dd2_0_15"/>
          <p:cNvSpPr txBox="1"/>
          <p:nvPr/>
        </p:nvSpPr>
        <p:spPr>
          <a:xfrm>
            <a:off x="1040150" y="2323250"/>
            <a:ext cx="3171900" cy="32829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Font typeface="Calibri"/>
              <a:buChar char="❖"/>
            </a:pPr>
            <a:r>
              <a:rPr lang="en-US" sz="1500">
                <a:solidFill>
                  <a:schemeClr val="dk2"/>
                </a:solidFill>
                <a:latin typeface="Calibri"/>
                <a:ea typeface="Calibri"/>
                <a:cs typeface="Calibri"/>
                <a:sym typeface="Calibri"/>
              </a:rPr>
              <a:t>Data type; Discrete Integer type values</a:t>
            </a:r>
            <a:endParaRPr sz="1500">
              <a:solidFill>
                <a:schemeClr val="dk2"/>
              </a:solidFill>
              <a:latin typeface="Calibri"/>
              <a:ea typeface="Calibri"/>
              <a:cs typeface="Calibri"/>
              <a:sym typeface="Calibri"/>
            </a:endParaRPr>
          </a:p>
          <a:p>
            <a:pPr indent="-323850" lvl="0" marL="457200" rtl="0" algn="l">
              <a:spcBef>
                <a:spcPts val="0"/>
              </a:spcBef>
              <a:spcAft>
                <a:spcPts val="0"/>
              </a:spcAft>
              <a:buClr>
                <a:schemeClr val="dk2"/>
              </a:buClr>
              <a:buSzPts val="1500"/>
              <a:buFont typeface="Calibri"/>
              <a:buChar char="❖"/>
            </a:pPr>
            <a:r>
              <a:rPr lang="en-US" sz="1500">
                <a:solidFill>
                  <a:schemeClr val="dk2"/>
                </a:solidFill>
                <a:latin typeface="Calibri"/>
                <a:ea typeface="Calibri"/>
                <a:cs typeface="Calibri"/>
                <a:sym typeface="Calibri"/>
              </a:rPr>
              <a:t>Measures: count of people in each  category except for household</a:t>
            </a:r>
            <a:endParaRPr sz="1500">
              <a:solidFill>
                <a:schemeClr val="dk2"/>
              </a:solidFill>
              <a:latin typeface="Calibri"/>
              <a:ea typeface="Calibri"/>
              <a:cs typeface="Calibri"/>
              <a:sym typeface="Calibri"/>
            </a:endParaRPr>
          </a:p>
          <a:p>
            <a:pPr indent="-323850" lvl="0" marL="457200" rtl="0" algn="l">
              <a:spcBef>
                <a:spcPts val="0"/>
              </a:spcBef>
              <a:spcAft>
                <a:spcPts val="0"/>
              </a:spcAft>
              <a:buClr>
                <a:schemeClr val="dk2"/>
              </a:buClr>
              <a:buSzPts val="1500"/>
              <a:buFont typeface="Calibri"/>
              <a:buChar char="❖"/>
            </a:pPr>
            <a:r>
              <a:rPr lang="en-US" sz="1500">
                <a:solidFill>
                  <a:schemeClr val="dk2"/>
                </a:solidFill>
                <a:latin typeface="Calibri"/>
                <a:ea typeface="Calibri"/>
                <a:cs typeface="Calibri"/>
                <a:sym typeface="Calibri"/>
              </a:rPr>
              <a:t>Demographic attributes used: resident population and their distinct characteristics like age, ethnicity,partnership status</a:t>
            </a:r>
            <a:endParaRPr sz="1500">
              <a:solidFill>
                <a:schemeClr val="dk2"/>
              </a:solidFill>
              <a:latin typeface="Calibri"/>
              <a:ea typeface="Calibri"/>
              <a:cs typeface="Calibri"/>
              <a:sym typeface="Calibri"/>
            </a:endParaRPr>
          </a:p>
          <a:p>
            <a:pPr indent="-323850" lvl="0" marL="457200" rtl="0" algn="l">
              <a:spcBef>
                <a:spcPts val="0"/>
              </a:spcBef>
              <a:spcAft>
                <a:spcPts val="0"/>
              </a:spcAft>
              <a:buClr>
                <a:schemeClr val="dk2"/>
              </a:buClr>
              <a:buSzPts val="1500"/>
              <a:buFont typeface="Calibri"/>
              <a:buChar char="❖"/>
            </a:pPr>
            <a:r>
              <a:rPr lang="en-US" sz="1500">
                <a:solidFill>
                  <a:schemeClr val="dk2"/>
                </a:solidFill>
                <a:latin typeface="Calibri"/>
                <a:ea typeface="Calibri"/>
                <a:cs typeface="Calibri"/>
                <a:sym typeface="Calibri"/>
              </a:rPr>
              <a:t>Filtered for GM and WM</a:t>
            </a:r>
            <a:endParaRPr sz="1500">
              <a:solidFill>
                <a:schemeClr val="dk2"/>
              </a:solidFill>
              <a:latin typeface="Calibri"/>
              <a:ea typeface="Calibri"/>
              <a:cs typeface="Calibri"/>
              <a:sym typeface="Calibri"/>
            </a:endParaRPr>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
        <p:nvSpPr>
          <p:cNvPr id="172" name="Google Shape;172;g2da01aa3dd2_0_15"/>
          <p:cNvSpPr/>
          <p:nvPr/>
        </p:nvSpPr>
        <p:spPr>
          <a:xfrm>
            <a:off x="1169550" y="1722075"/>
            <a:ext cx="2765700" cy="398100"/>
          </a:xfrm>
          <a:prstGeom prst="roundRect">
            <a:avLst>
              <a:gd fmla="val 16667" name="adj"/>
            </a:avLst>
          </a:prstGeom>
          <a:solidFill>
            <a:srgbClr val="EA9999"/>
          </a:solidFill>
          <a:ln cap="flat" cmpd="sng" w="9525">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Calibri"/>
                <a:ea typeface="Calibri"/>
                <a:cs typeface="Calibri"/>
                <a:sym typeface="Calibri"/>
              </a:rPr>
              <a:t>Demographic Dataset:</a:t>
            </a:r>
            <a:endParaRPr b="1">
              <a:latin typeface="Calibri"/>
              <a:ea typeface="Calibri"/>
              <a:cs typeface="Calibri"/>
              <a:sym typeface="Calibri"/>
            </a:endParaRPr>
          </a:p>
        </p:txBody>
      </p:sp>
      <p:sp>
        <p:nvSpPr>
          <p:cNvPr id="173" name="Google Shape;173;g2da01aa3dd2_0_15"/>
          <p:cNvSpPr txBox="1"/>
          <p:nvPr/>
        </p:nvSpPr>
        <p:spPr>
          <a:xfrm>
            <a:off x="4931925" y="2323250"/>
            <a:ext cx="3171900" cy="22875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Font typeface="Calibri"/>
              <a:buChar char="❖"/>
            </a:pPr>
            <a:r>
              <a:rPr lang="en-US" sz="1500">
                <a:solidFill>
                  <a:schemeClr val="dk2"/>
                </a:solidFill>
                <a:latin typeface="Calibri"/>
                <a:ea typeface="Calibri"/>
                <a:cs typeface="Calibri"/>
                <a:sym typeface="Calibri"/>
              </a:rPr>
              <a:t>Region of interest: Greater Manchester and West Midlands</a:t>
            </a:r>
            <a:endParaRPr sz="1500">
              <a:solidFill>
                <a:schemeClr val="dk2"/>
              </a:solidFill>
              <a:latin typeface="Calibri"/>
              <a:ea typeface="Calibri"/>
              <a:cs typeface="Calibri"/>
              <a:sym typeface="Calibri"/>
            </a:endParaRPr>
          </a:p>
          <a:p>
            <a:pPr indent="-323850" lvl="0" marL="457200" rtl="0" algn="l">
              <a:spcBef>
                <a:spcPts val="0"/>
              </a:spcBef>
              <a:spcAft>
                <a:spcPts val="0"/>
              </a:spcAft>
              <a:buClr>
                <a:schemeClr val="dk2"/>
              </a:buClr>
              <a:buSzPts val="1500"/>
              <a:buFont typeface="Calibri"/>
              <a:buChar char="❖"/>
            </a:pPr>
            <a:r>
              <a:rPr lang="en-US" sz="1500">
                <a:solidFill>
                  <a:schemeClr val="dk2"/>
                </a:solidFill>
                <a:latin typeface="Calibri"/>
                <a:ea typeface="Calibri"/>
                <a:cs typeface="Calibri"/>
                <a:sym typeface="Calibri"/>
              </a:rPr>
              <a:t>Geographic boundaries ; LSOA,MSOA and LTLA</a:t>
            </a:r>
            <a:endParaRPr sz="1500">
              <a:solidFill>
                <a:schemeClr val="dk2"/>
              </a:solidFill>
              <a:latin typeface="Calibri"/>
              <a:ea typeface="Calibri"/>
              <a:cs typeface="Calibri"/>
              <a:sym typeface="Calibri"/>
            </a:endParaRPr>
          </a:p>
          <a:p>
            <a:pPr indent="-323850" lvl="0" marL="457200" rtl="0" algn="l">
              <a:spcBef>
                <a:spcPts val="0"/>
              </a:spcBef>
              <a:spcAft>
                <a:spcPts val="0"/>
              </a:spcAft>
              <a:buClr>
                <a:schemeClr val="dk2"/>
              </a:buClr>
              <a:buSzPts val="1500"/>
              <a:buFont typeface="Calibri"/>
              <a:buChar char="❖"/>
            </a:pPr>
            <a:r>
              <a:rPr lang="en-US" sz="1500">
                <a:solidFill>
                  <a:schemeClr val="dk2"/>
                </a:solidFill>
                <a:latin typeface="Calibri"/>
                <a:ea typeface="Calibri"/>
                <a:cs typeface="Calibri"/>
                <a:sym typeface="Calibri"/>
              </a:rPr>
              <a:t>Files contained;.shp ,.shx ,.dbf , .prj and .cpg </a:t>
            </a:r>
            <a:endParaRPr sz="1500">
              <a:solidFill>
                <a:schemeClr val="dk2"/>
              </a:solidFill>
              <a:latin typeface="Calibri"/>
              <a:ea typeface="Calibri"/>
              <a:cs typeface="Calibri"/>
              <a:sym typeface="Calibri"/>
            </a:endParaRPr>
          </a:p>
          <a:p>
            <a:pPr indent="-323850" lvl="0" marL="457200" rtl="0" algn="l">
              <a:spcBef>
                <a:spcPts val="0"/>
              </a:spcBef>
              <a:spcAft>
                <a:spcPts val="0"/>
              </a:spcAft>
              <a:buClr>
                <a:schemeClr val="dk2"/>
              </a:buClr>
              <a:buSzPts val="1500"/>
              <a:buFont typeface="Calibri"/>
              <a:buChar char="❖"/>
            </a:pPr>
            <a:r>
              <a:rPr lang="en-US" sz="1500">
                <a:solidFill>
                  <a:schemeClr val="dk2"/>
                </a:solidFill>
                <a:latin typeface="Calibri"/>
                <a:ea typeface="Calibri"/>
                <a:cs typeface="Calibri"/>
                <a:sym typeface="Calibri"/>
              </a:rPr>
              <a:t>Attributes of shapefiles: Region ID, Shape Length,Area and Coordinates </a:t>
            </a:r>
            <a:endParaRPr sz="1500">
              <a:solidFill>
                <a:schemeClr val="dk2"/>
              </a:solidFill>
              <a:latin typeface="Calibri"/>
              <a:ea typeface="Calibri"/>
              <a:cs typeface="Calibri"/>
              <a:sym typeface="Calibri"/>
            </a:endParaRPr>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
        <p:nvSpPr>
          <p:cNvPr id="174" name="Google Shape;174;g2da01aa3dd2_0_15"/>
          <p:cNvSpPr/>
          <p:nvPr/>
        </p:nvSpPr>
        <p:spPr>
          <a:xfrm>
            <a:off x="5003300" y="1722075"/>
            <a:ext cx="2765700" cy="398100"/>
          </a:xfrm>
          <a:prstGeom prst="roundRect">
            <a:avLst>
              <a:gd fmla="val 16667" name="adj"/>
            </a:avLst>
          </a:prstGeom>
          <a:solidFill>
            <a:srgbClr val="EA9999"/>
          </a:solidFill>
          <a:ln cap="flat" cmpd="sng" w="9525">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Calibri"/>
                <a:ea typeface="Calibri"/>
                <a:cs typeface="Calibri"/>
                <a:sym typeface="Calibri"/>
              </a:rPr>
              <a:t>Shapefile</a:t>
            </a:r>
            <a:r>
              <a:rPr b="1" lang="en-US">
                <a:latin typeface="Calibri"/>
                <a:ea typeface="Calibri"/>
                <a:cs typeface="Calibri"/>
                <a:sym typeface="Calibri"/>
              </a:rPr>
              <a:t> Dataset:</a:t>
            </a:r>
            <a:endParaRPr b="1">
              <a:latin typeface="Calibri"/>
              <a:ea typeface="Calibri"/>
              <a:cs typeface="Calibri"/>
              <a:sym typeface="Calibri"/>
            </a:endParaRPr>
          </a:p>
        </p:txBody>
      </p:sp>
      <p:cxnSp>
        <p:nvCxnSpPr>
          <p:cNvPr id="175" name="Google Shape;175;g2da01aa3dd2_0_15"/>
          <p:cNvCxnSpPr/>
          <p:nvPr/>
        </p:nvCxnSpPr>
        <p:spPr>
          <a:xfrm>
            <a:off x="4463425" y="1722075"/>
            <a:ext cx="42600" cy="4632300"/>
          </a:xfrm>
          <a:prstGeom prst="straightConnector1">
            <a:avLst/>
          </a:prstGeom>
          <a:noFill/>
          <a:ln cap="flat" cmpd="sng" w="19050">
            <a:solidFill>
              <a:schemeClr val="dk2"/>
            </a:solidFill>
            <a:prstDash val="dash"/>
            <a:round/>
            <a:headEnd len="med" w="med" type="none"/>
            <a:tailEnd len="med" w="med" type="none"/>
          </a:ln>
        </p:spPr>
      </p:cxnSp>
      <p:pic>
        <p:nvPicPr>
          <p:cNvPr id="176" name="Google Shape;176;g2da01aa3dd2_0_15"/>
          <p:cNvPicPr preferRelativeResize="0"/>
          <p:nvPr/>
        </p:nvPicPr>
        <p:blipFill>
          <a:blip r:embed="rId3">
            <a:alphaModFix/>
          </a:blip>
          <a:stretch>
            <a:fillRect/>
          </a:stretch>
        </p:blipFill>
        <p:spPr>
          <a:xfrm>
            <a:off x="1424736" y="4874475"/>
            <a:ext cx="2255375" cy="1503600"/>
          </a:xfrm>
          <a:prstGeom prst="rect">
            <a:avLst/>
          </a:prstGeom>
          <a:noFill/>
          <a:ln>
            <a:noFill/>
          </a:ln>
        </p:spPr>
      </p:pic>
      <p:pic>
        <p:nvPicPr>
          <p:cNvPr id="177" name="Google Shape;177;g2da01aa3dd2_0_15"/>
          <p:cNvPicPr preferRelativeResize="0"/>
          <p:nvPr/>
        </p:nvPicPr>
        <p:blipFill>
          <a:blip r:embed="rId4">
            <a:alphaModFix/>
          </a:blip>
          <a:stretch>
            <a:fillRect/>
          </a:stretch>
        </p:blipFill>
        <p:spPr>
          <a:xfrm>
            <a:off x="5289350" y="4693988"/>
            <a:ext cx="2406081" cy="1770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2da01aa3dd2_0_0"/>
          <p:cNvSpPr txBox="1"/>
          <p:nvPr>
            <p:ph type="title"/>
          </p:nvPr>
        </p:nvSpPr>
        <p:spPr>
          <a:xfrm>
            <a:off x="2429150" y="504125"/>
            <a:ext cx="5843100" cy="6825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Exploratory</a:t>
            </a:r>
            <a:r>
              <a:rPr lang="en-US">
                <a:solidFill>
                  <a:srgbClr val="E06666"/>
                </a:solidFill>
              </a:rPr>
              <a:t> Data Analysis</a:t>
            </a:r>
            <a:endParaRPr>
              <a:solidFill>
                <a:srgbClr val="E06666"/>
              </a:solidFill>
            </a:endParaRPr>
          </a:p>
        </p:txBody>
      </p:sp>
      <p:pic>
        <p:nvPicPr>
          <p:cNvPr id="184" name="Google Shape;184;g2da01aa3dd2_0_0"/>
          <p:cNvPicPr preferRelativeResize="0"/>
          <p:nvPr/>
        </p:nvPicPr>
        <p:blipFill>
          <a:blip r:embed="rId3">
            <a:alphaModFix/>
          </a:blip>
          <a:stretch>
            <a:fillRect/>
          </a:stretch>
        </p:blipFill>
        <p:spPr>
          <a:xfrm>
            <a:off x="405875" y="2200550"/>
            <a:ext cx="6346650" cy="3786149"/>
          </a:xfrm>
          <a:prstGeom prst="rect">
            <a:avLst/>
          </a:prstGeom>
          <a:noFill/>
          <a:ln>
            <a:noFill/>
          </a:ln>
        </p:spPr>
      </p:pic>
      <p:sp>
        <p:nvSpPr>
          <p:cNvPr id="185" name="Google Shape;185;g2da01aa3dd2_0_0"/>
          <p:cNvSpPr txBox="1"/>
          <p:nvPr/>
        </p:nvSpPr>
        <p:spPr>
          <a:xfrm>
            <a:off x="405875" y="1625075"/>
            <a:ext cx="5673600" cy="37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latin typeface="Calibri"/>
                <a:ea typeface="Calibri"/>
                <a:cs typeface="Calibri"/>
                <a:sym typeface="Calibri"/>
              </a:rPr>
              <a:t>Comparison</a:t>
            </a:r>
            <a:r>
              <a:rPr lang="en-US" sz="1500">
                <a:latin typeface="Calibri"/>
                <a:ea typeface="Calibri"/>
                <a:cs typeface="Calibri"/>
                <a:sym typeface="Calibri"/>
              </a:rPr>
              <a:t> of number of residents and </a:t>
            </a:r>
            <a:r>
              <a:rPr lang="en-US" sz="1500">
                <a:latin typeface="Calibri"/>
                <a:ea typeface="Calibri"/>
                <a:cs typeface="Calibri"/>
                <a:sym typeface="Calibri"/>
              </a:rPr>
              <a:t>household</a:t>
            </a:r>
            <a:r>
              <a:rPr lang="en-US" sz="1500">
                <a:latin typeface="Calibri"/>
                <a:ea typeface="Calibri"/>
                <a:cs typeface="Calibri"/>
                <a:sym typeface="Calibri"/>
              </a:rPr>
              <a:t> per Local Authority</a:t>
            </a:r>
            <a:endParaRPr sz="1500">
              <a:latin typeface="Calibri"/>
              <a:ea typeface="Calibri"/>
              <a:cs typeface="Calibri"/>
              <a:sym typeface="Calibri"/>
            </a:endParaRPr>
          </a:p>
        </p:txBody>
      </p:sp>
      <p:sp>
        <p:nvSpPr>
          <p:cNvPr id="186" name="Google Shape;186;g2da01aa3dd2_0_0"/>
          <p:cNvSpPr txBox="1"/>
          <p:nvPr/>
        </p:nvSpPr>
        <p:spPr>
          <a:xfrm>
            <a:off x="6934650" y="2389750"/>
            <a:ext cx="1952400" cy="2916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2"/>
              </a:buClr>
              <a:buSzPts val="1400"/>
              <a:buFont typeface="Calibri"/>
              <a:buChar char="●"/>
            </a:pPr>
            <a:r>
              <a:rPr lang="en-US">
                <a:solidFill>
                  <a:schemeClr val="dk2"/>
                </a:solidFill>
                <a:latin typeface="Calibri"/>
                <a:ea typeface="Calibri"/>
                <a:cs typeface="Calibri"/>
                <a:sym typeface="Calibri"/>
              </a:rPr>
              <a:t>Missing values in some regions were found in the resident type dataset(ts001).</a:t>
            </a:r>
            <a:endParaRPr>
              <a:solidFill>
                <a:schemeClr val="dk2"/>
              </a:solidFill>
              <a:latin typeface="Calibri"/>
              <a:ea typeface="Calibri"/>
              <a:cs typeface="Calibri"/>
              <a:sym typeface="Calibri"/>
            </a:endParaRPr>
          </a:p>
          <a:p>
            <a:pPr indent="0" lvl="0" marL="0" rtl="0" algn="l">
              <a:spcBef>
                <a:spcPts val="0"/>
              </a:spcBef>
              <a:spcAft>
                <a:spcPts val="0"/>
              </a:spcAft>
              <a:buNone/>
            </a:pPr>
            <a:r>
              <a:t/>
            </a:r>
            <a:endParaRPr>
              <a:solidFill>
                <a:schemeClr val="dk2"/>
              </a:solidFill>
              <a:latin typeface="Calibri"/>
              <a:ea typeface="Calibri"/>
              <a:cs typeface="Calibri"/>
              <a:sym typeface="Calibri"/>
            </a:endParaRPr>
          </a:p>
          <a:p>
            <a:pPr indent="-317500" lvl="0" marL="457200" rtl="0" algn="l">
              <a:spcBef>
                <a:spcPts val="0"/>
              </a:spcBef>
              <a:spcAft>
                <a:spcPts val="0"/>
              </a:spcAft>
              <a:buClr>
                <a:schemeClr val="dk2"/>
              </a:buClr>
              <a:buSzPts val="1400"/>
              <a:buFont typeface="Calibri"/>
              <a:buChar char="●"/>
            </a:pPr>
            <a:r>
              <a:rPr lang="en-US">
                <a:solidFill>
                  <a:schemeClr val="dk2"/>
                </a:solidFill>
                <a:latin typeface="Calibri"/>
                <a:ea typeface="Calibri"/>
                <a:cs typeface="Calibri"/>
                <a:sym typeface="Calibri"/>
              </a:rPr>
              <a:t>Household refers to people living in the same </a:t>
            </a:r>
            <a:r>
              <a:rPr lang="en-US">
                <a:solidFill>
                  <a:schemeClr val="dk2"/>
                </a:solidFill>
                <a:latin typeface="Calibri"/>
                <a:ea typeface="Calibri"/>
                <a:cs typeface="Calibri"/>
                <a:sym typeface="Calibri"/>
              </a:rPr>
              <a:t>address</a:t>
            </a:r>
            <a:r>
              <a:rPr lang="en-US">
                <a:solidFill>
                  <a:schemeClr val="dk2"/>
                </a:solidFill>
                <a:latin typeface="Calibri"/>
                <a:ea typeface="Calibri"/>
                <a:cs typeface="Calibri"/>
                <a:sym typeface="Calibri"/>
              </a:rPr>
              <a:t> while resident refers to each individual in the household.</a:t>
            </a:r>
            <a:endParaRPr>
              <a:solidFill>
                <a:schemeClr val="dk2"/>
              </a:solidFill>
              <a:latin typeface="Calibri"/>
              <a:ea typeface="Calibri"/>
              <a:cs typeface="Calibri"/>
              <a:sym typeface="Calibri"/>
            </a:endParaRPr>
          </a:p>
        </p:txBody>
      </p:sp>
      <p:sp>
        <p:nvSpPr>
          <p:cNvPr id="187" name="Google Shape;187;g2da01aa3dd2_0_0"/>
          <p:cNvSpPr txBox="1"/>
          <p:nvPr/>
        </p:nvSpPr>
        <p:spPr>
          <a:xfrm>
            <a:off x="867425" y="6038175"/>
            <a:ext cx="5570400" cy="26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300">
                <a:solidFill>
                  <a:schemeClr val="dk2"/>
                </a:solidFill>
                <a:latin typeface="Calibri"/>
                <a:ea typeface="Calibri"/>
                <a:cs typeface="Calibri"/>
                <a:sym typeface="Calibri"/>
              </a:rPr>
              <a:t>Figure 2: Bar plots showing total number of residents and households in GM and WM, data sourced from ONS,2021</a:t>
            </a:r>
            <a:endParaRPr i="1" sz="1300">
              <a:solidFill>
                <a:schemeClr val="dk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2da01aa3dd2_0_39"/>
          <p:cNvSpPr txBox="1"/>
          <p:nvPr>
            <p:ph type="title"/>
          </p:nvPr>
        </p:nvSpPr>
        <p:spPr>
          <a:xfrm>
            <a:off x="2429175" y="468825"/>
            <a:ext cx="5245200" cy="7728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Exploratory Data Analysis</a:t>
            </a:r>
            <a:endParaRPr>
              <a:solidFill>
                <a:srgbClr val="E06666"/>
              </a:solidFill>
            </a:endParaRPr>
          </a:p>
        </p:txBody>
      </p:sp>
      <p:pic>
        <p:nvPicPr>
          <p:cNvPr id="194" name="Google Shape;194;g2da01aa3dd2_0_39"/>
          <p:cNvPicPr preferRelativeResize="0"/>
          <p:nvPr/>
        </p:nvPicPr>
        <p:blipFill>
          <a:blip r:embed="rId3">
            <a:alphaModFix/>
          </a:blip>
          <a:stretch>
            <a:fillRect/>
          </a:stretch>
        </p:blipFill>
        <p:spPr>
          <a:xfrm>
            <a:off x="370586" y="2141776"/>
            <a:ext cx="6228425" cy="4152276"/>
          </a:xfrm>
          <a:prstGeom prst="rect">
            <a:avLst/>
          </a:prstGeom>
          <a:noFill/>
          <a:ln>
            <a:noFill/>
          </a:ln>
        </p:spPr>
      </p:pic>
      <p:sp>
        <p:nvSpPr>
          <p:cNvPr id="195" name="Google Shape;195;g2da01aa3dd2_0_39"/>
          <p:cNvSpPr txBox="1"/>
          <p:nvPr/>
        </p:nvSpPr>
        <p:spPr>
          <a:xfrm>
            <a:off x="462475" y="1527425"/>
            <a:ext cx="7665600" cy="53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Age Distribution of Residents that Arrived in the UK as of Census 2021 by Local Authority in Greater Manchester and West Midlands</a:t>
            </a:r>
            <a:endParaRPr>
              <a:latin typeface="Calibri"/>
              <a:ea typeface="Calibri"/>
              <a:cs typeface="Calibri"/>
              <a:sym typeface="Calibri"/>
            </a:endParaRPr>
          </a:p>
        </p:txBody>
      </p:sp>
      <p:sp>
        <p:nvSpPr>
          <p:cNvPr id="196" name="Google Shape;196;g2da01aa3dd2_0_39"/>
          <p:cNvSpPr txBox="1"/>
          <p:nvPr/>
        </p:nvSpPr>
        <p:spPr>
          <a:xfrm>
            <a:off x="7089100" y="3763150"/>
            <a:ext cx="1662900" cy="14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
        <p:nvSpPr>
          <p:cNvPr id="197" name="Google Shape;197;g2da01aa3dd2_0_39"/>
          <p:cNvSpPr txBox="1"/>
          <p:nvPr/>
        </p:nvSpPr>
        <p:spPr>
          <a:xfrm>
            <a:off x="6737100" y="3069125"/>
            <a:ext cx="2108100" cy="20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2"/>
                </a:solidFill>
                <a:latin typeface="Calibri"/>
                <a:ea typeface="Calibri"/>
                <a:cs typeface="Calibri"/>
                <a:sym typeface="Calibri"/>
              </a:rPr>
              <a:t>13 age groups classified into 4 categories;</a:t>
            </a:r>
            <a:endParaRPr>
              <a:solidFill>
                <a:schemeClr val="dk2"/>
              </a:solidFill>
              <a:latin typeface="Calibri"/>
              <a:ea typeface="Calibri"/>
              <a:cs typeface="Calibri"/>
              <a:sym typeface="Calibri"/>
            </a:endParaRPr>
          </a:p>
          <a:p>
            <a:pPr indent="-317500" lvl="0" marL="457200" rtl="0" algn="l">
              <a:spcBef>
                <a:spcPts val="0"/>
              </a:spcBef>
              <a:spcAft>
                <a:spcPts val="0"/>
              </a:spcAft>
              <a:buClr>
                <a:schemeClr val="dk2"/>
              </a:buClr>
              <a:buSzPts val="1400"/>
              <a:buFont typeface="Calibri"/>
              <a:buChar char="●"/>
            </a:pPr>
            <a:r>
              <a:rPr lang="en-US">
                <a:solidFill>
                  <a:schemeClr val="dk2"/>
                </a:solidFill>
                <a:latin typeface="Calibri"/>
                <a:ea typeface="Calibri"/>
                <a:cs typeface="Calibri"/>
                <a:sym typeface="Calibri"/>
              </a:rPr>
              <a:t>Children  0-17years</a:t>
            </a:r>
            <a:endParaRPr>
              <a:solidFill>
                <a:schemeClr val="dk2"/>
              </a:solidFill>
              <a:latin typeface="Calibri"/>
              <a:ea typeface="Calibri"/>
              <a:cs typeface="Calibri"/>
              <a:sym typeface="Calibri"/>
            </a:endParaRPr>
          </a:p>
          <a:p>
            <a:pPr indent="-317500" lvl="0" marL="457200" rtl="0" algn="l">
              <a:spcBef>
                <a:spcPts val="0"/>
              </a:spcBef>
              <a:spcAft>
                <a:spcPts val="0"/>
              </a:spcAft>
              <a:buClr>
                <a:schemeClr val="dk2"/>
              </a:buClr>
              <a:buSzPts val="1400"/>
              <a:buFont typeface="Calibri"/>
              <a:buChar char="●"/>
            </a:pPr>
            <a:r>
              <a:rPr lang="en-US">
                <a:solidFill>
                  <a:schemeClr val="dk2"/>
                </a:solidFill>
                <a:latin typeface="Calibri"/>
                <a:ea typeface="Calibri"/>
                <a:cs typeface="Calibri"/>
                <a:sym typeface="Calibri"/>
              </a:rPr>
              <a:t>Young Adults 18-24 years</a:t>
            </a:r>
            <a:endParaRPr>
              <a:solidFill>
                <a:schemeClr val="dk2"/>
              </a:solidFill>
              <a:latin typeface="Calibri"/>
              <a:ea typeface="Calibri"/>
              <a:cs typeface="Calibri"/>
              <a:sym typeface="Calibri"/>
            </a:endParaRPr>
          </a:p>
          <a:p>
            <a:pPr indent="-317500" lvl="0" marL="457200" rtl="0" algn="l">
              <a:spcBef>
                <a:spcPts val="0"/>
              </a:spcBef>
              <a:spcAft>
                <a:spcPts val="0"/>
              </a:spcAft>
              <a:buClr>
                <a:schemeClr val="dk2"/>
              </a:buClr>
              <a:buSzPts val="1400"/>
              <a:buFont typeface="Calibri"/>
              <a:buChar char="●"/>
            </a:pPr>
            <a:r>
              <a:rPr lang="en-US">
                <a:solidFill>
                  <a:schemeClr val="dk2"/>
                </a:solidFill>
                <a:latin typeface="Calibri"/>
                <a:ea typeface="Calibri"/>
                <a:cs typeface="Calibri"/>
                <a:sym typeface="Calibri"/>
              </a:rPr>
              <a:t>Adults 25-59 years </a:t>
            </a:r>
            <a:endParaRPr>
              <a:solidFill>
                <a:schemeClr val="dk2"/>
              </a:solidFill>
              <a:latin typeface="Calibri"/>
              <a:ea typeface="Calibri"/>
              <a:cs typeface="Calibri"/>
              <a:sym typeface="Calibri"/>
            </a:endParaRPr>
          </a:p>
          <a:p>
            <a:pPr indent="-317500" lvl="0" marL="457200" rtl="0" algn="l">
              <a:spcBef>
                <a:spcPts val="0"/>
              </a:spcBef>
              <a:spcAft>
                <a:spcPts val="0"/>
              </a:spcAft>
              <a:buClr>
                <a:schemeClr val="dk2"/>
              </a:buClr>
              <a:buSzPts val="1400"/>
              <a:buFont typeface="Calibri"/>
              <a:buChar char="●"/>
            </a:pPr>
            <a:r>
              <a:rPr lang="en-US">
                <a:solidFill>
                  <a:schemeClr val="dk2"/>
                </a:solidFill>
                <a:latin typeface="Calibri"/>
                <a:ea typeface="Calibri"/>
                <a:cs typeface="Calibri"/>
                <a:sym typeface="Calibri"/>
              </a:rPr>
              <a:t>Old age above 60 years</a:t>
            </a:r>
            <a:endParaRPr>
              <a:solidFill>
                <a:schemeClr val="dk2"/>
              </a:solidFill>
              <a:latin typeface="Calibri"/>
              <a:ea typeface="Calibri"/>
              <a:cs typeface="Calibri"/>
              <a:sym typeface="Calibri"/>
            </a:endParaRPr>
          </a:p>
          <a:p>
            <a:pPr indent="0" lvl="0" marL="0" rtl="0" algn="l">
              <a:spcBef>
                <a:spcPts val="0"/>
              </a:spcBef>
              <a:spcAft>
                <a:spcPts val="0"/>
              </a:spcAft>
              <a:buNone/>
            </a:pPr>
            <a:r>
              <a:t/>
            </a:r>
            <a:endParaRPr sz="1100">
              <a:solidFill>
                <a:schemeClr val="dk2"/>
              </a:solidFill>
              <a:latin typeface="Calibri"/>
              <a:ea typeface="Calibri"/>
              <a:cs typeface="Calibri"/>
              <a:sym typeface="Calibri"/>
            </a:endParaRPr>
          </a:p>
        </p:txBody>
      </p:sp>
      <p:sp>
        <p:nvSpPr>
          <p:cNvPr id="198" name="Google Shape;198;g2da01aa3dd2_0_39"/>
          <p:cNvSpPr txBox="1"/>
          <p:nvPr/>
        </p:nvSpPr>
        <p:spPr>
          <a:xfrm>
            <a:off x="698938" y="6294050"/>
            <a:ext cx="5783400" cy="34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300">
                <a:solidFill>
                  <a:schemeClr val="dk2"/>
                </a:solidFill>
                <a:latin typeface="Calibri"/>
                <a:ea typeface="Calibri"/>
                <a:cs typeface="Calibri"/>
                <a:sym typeface="Calibri"/>
              </a:rPr>
              <a:t>Figure 3: Stacked bar plot showing total number of residents as per age group, data sourced from ONS,2021</a:t>
            </a:r>
            <a:endParaRPr i="1" sz="1300">
              <a:solidFill>
                <a:schemeClr val="dk2"/>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2da01aa3dd2_0_49"/>
          <p:cNvSpPr txBox="1"/>
          <p:nvPr>
            <p:ph type="title"/>
          </p:nvPr>
        </p:nvSpPr>
        <p:spPr>
          <a:xfrm>
            <a:off x="2487975" y="468850"/>
            <a:ext cx="5843100" cy="7278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Exploratory Data Analysis</a:t>
            </a:r>
            <a:endParaRPr>
              <a:solidFill>
                <a:srgbClr val="E06666"/>
              </a:solidFill>
            </a:endParaRPr>
          </a:p>
        </p:txBody>
      </p:sp>
      <p:pic>
        <p:nvPicPr>
          <p:cNvPr id="205" name="Google Shape;205;g2da01aa3dd2_0_49"/>
          <p:cNvPicPr preferRelativeResize="0"/>
          <p:nvPr/>
        </p:nvPicPr>
        <p:blipFill>
          <a:blip r:embed="rId3">
            <a:alphaModFix/>
          </a:blip>
          <a:stretch>
            <a:fillRect/>
          </a:stretch>
        </p:blipFill>
        <p:spPr>
          <a:xfrm>
            <a:off x="457050" y="1964513"/>
            <a:ext cx="5791925" cy="4320943"/>
          </a:xfrm>
          <a:prstGeom prst="rect">
            <a:avLst/>
          </a:prstGeom>
          <a:noFill/>
          <a:ln>
            <a:noFill/>
          </a:ln>
        </p:spPr>
      </p:pic>
      <p:sp>
        <p:nvSpPr>
          <p:cNvPr id="206" name="Google Shape;206;g2da01aa3dd2_0_49"/>
          <p:cNvSpPr txBox="1"/>
          <p:nvPr/>
        </p:nvSpPr>
        <p:spPr>
          <a:xfrm>
            <a:off x="457054" y="1462175"/>
            <a:ext cx="7953300" cy="5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t>Distribution of Residents by Origin in Various Local Authorities in Greater Manchester and West Midlands(2021 Census Data)</a:t>
            </a:r>
            <a:endParaRPr>
              <a:latin typeface="Calibri"/>
              <a:ea typeface="Calibri"/>
              <a:cs typeface="Calibri"/>
              <a:sym typeface="Calibri"/>
            </a:endParaRPr>
          </a:p>
        </p:txBody>
      </p:sp>
      <p:sp>
        <p:nvSpPr>
          <p:cNvPr id="207" name="Google Shape;207;g2da01aa3dd2_0_49"/>
          <p:cNvSpPr txBox="1"/>
          <p:nvPr/>
        </p:nvSpPr>
        <p:spPr>
          <a:xfrm>
            <a:off x="6248975" y="2693725"/>
            <a:ext cx="2473500" cy="22899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Majority of the population are residents born in the UK.</a:t>
            </a:r>
            <a:endParaRPr sz="1300">
              <a:solidFill>
                <a:schemeClr val="dk2"/>
              </a:solidFill>
              <a:latin typeface="Calibri"/>
              <a:ea typeface="Calibri"/>
              <a:cs typeface="Calibri"/>
              <a:sym typeface="Calibri"/>
            </a:endParaRPr>
          </a:p>
          <a:p>
            <a:pPr indent="0" lvl="0" marL="457200" rtl="0" algn="l">
              <a:spcBef>
                <a:spcPts val="0"/>
              </a:spcBef>
              <a:spcAft>
                <a:spcPts val="0"/>
              </a:spcAft>
              <a:buNone/>
            </a:pPr>
            <a:r>
              <a:t/>
            </a:r>
            <a:endParaRPr sz="1300">
              <a:solidFill>
                <a:schemeClr val="dk2"/>
              </a:solidFill>
              <a:latin typeface="Calibri"/>
              <a:ea typeface="Calibri"/>
              <a:cs typeface="Calibri"/>
              <a:sym typeface="Calibri"/>
            </a:endParaRPr>
          </a:p>
          <a:p>
            <a:pPr indent="-311150" lvl="0" marL="457200" rtl="0" algn="l">
              <a:spcBef>
                <a:spcPts val="0"/>
              </a:spcBef>
              <a:spcAft>
                <a:spcPts val="0"/>
              </a:spcAft>
              <a:buClr>
                <a:schemeClr val="dk2"/>
              </a:buClr>
              <a:buSzPts val="1300"/>
              <a:buFont typeface="Calibri"/>
              <a:buChar char="●"/>
            </a:pPr>
            <a:r>
              <a:rPr lang="en-US" sz="1300">
                <a:solidFill>
                  <a:schemeClr val="dk2"/>
                </a:solidFill>
                <a:latin typeface="Calibri"/>
                <a:ea typeface="Calibri"/>
                <a:cs typeface="Calibri"/>
                <a:sym typeface="Calibri"/>
              </a:rPr>
              <a:t>Total population in GM and WM is 5,787,415 people.</a:t>
            </a:r>
            <a:endParaRPr sz="1300">
              <a:solidFill>
                <a:schemeClr val="dk2"/>
              </a:solidFill>
              <a:latin typeface="Calibri"/>
              <a:ea typeface="Calibri"/>
              <a:cs typeface="Calibri"/>
              <a:sym typeface="Calibri"/>
            </a:endParaRPr>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
        <p:nvSpPr>
          <p:cNvPr id="208" name="Google Shape;208;g2da01aa3dd2_0_49"/>
          <p:cNvSpPr txBox="1"/>
          <p:nvPr/>
        </p:nvSpPr>
        <p:spPr>
          <a:xfrm>
            <a:off x="613600" y="6285450"/>
            <a:ext cx="5843100" cy="3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300">
                <a:solidFill>
                  <a:schemeClr val="dk2"/>
                </a:solidFill>
                <a:latin typeface="Calibri"/>
                <a:ea typeface="Calibri"/>
                <a:cs typeface="Calibri"/>
                <a:sym typeface="Calibri"/>
              </a:rPr>
              <a:t>Figure 4: Bar plots showing percentage of total residents by origin(UK), data sourced from ONS,2021</a:t>
            </a:r>
            <a:endParaRPr i="1" sz="1300">
              <a:solidFill>
                <a:schemeClr val="dk2"/>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g2d9d856169b_7_1"/>
          <p:cNvSpPr txBox="1"/>
          <p:nvPr>
            <p:ph type="title"/>
          </p:nvPr>
        </p:nvSpPr>
        <p:spPr>
          <a:xfrm>
            <a:off x="2451699" y="339450"/>
            <a:ext cx="69828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Data Handling &amp; Preprocessing</a:t>
            </a:r>
            <a:endParaRPr>
              <a:solidFill>
                <a:srgbClr val="E06666"/>
              </a:solidFill>
            </a:endParaRPr>
          </a:p>
        </p:txBody>
      </p:sp>
      <p:pic>
        <p:nvPicPr>
          <p:cNvPr id="215" name="Google Shape;215;g2d9d856169b_7_1"/>
          <p:cNvPicPr preferRelativeResize="0"/>
          <p:nvPr/>
        </p:nvPicPr>
        <p:blipFill>
          <a:blip r:embed="rId3">
            <a:alphaModFix/>
          </a:blip>
          <a:stretch>
            <a:fillRect/>
          </a:stretch>
        </p:blipFill>
        <p:spPr>
          <a:xfrm>
            <a:off x="3850088" y="1902125"/>
            <a:ext cx="5172526" cy="2808526"/>
          </a:xfrm>
          <a:prstGeom prst="rect">
            <a:avLst/>
          </a:prstGeom>
          <a:noFill/>
          <a:ln>
            <a:noFill/>
          </a:ln>
        </p:spPr>
      </p:pic>
      <p:sp>
        <p:nvSpPr>
          <p:cNvPr id="216" name="Google Shape;216;g2d9d856169b_7_1"/>
          <p:cNvSpPr txBox="1"/>
          <p:nvPr/>
        </p:nvSpPr>
        <p:spPr>
          <a:xfrm>
            <a:off x="5265163" y="4753900"/>
            <a:ext cx="2555400" cy="41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000">
                <a:solidFill>
                  <a:schemeClr val="dk2"/>
                </a:solidFill>
                <a:latin typeface="Calibri"/>
                <a:ea typeface="Calibri"/>
                <a:cs typeface="Calibri"/>
                <a:sym typeface="Calibri"/>
              </a:rPr>
              <a:t>https://www.nomisweb.co.uk/</a:t>
            </a:r>
            <a:endParaRPr sz="1000">
              <a:solidFill>
                <a:schemeClr val="dk2"/>
              </a:solidFill>
              <a:latin typeface="Calibri"/>
              <a:ea typeface="Calibri"/>
              <a:cs typeface="Calibri"/>
              <a:sym typeface="Calibri"/>
            </a:endParaRPr>
          </a:p>
        </p:txBody>
      </p:sp>
      <p:sp>
        <p:nvSpPr>
          <p:cNvPr id="217" name="Google Shape;217;g2d9d856169b_7_1"/>
          <p:cNvSpPr/>
          <p:nvPr/>
        </p:nvSpPr>
        <p:spPr>
          <a:xfrm>
            <a:off x="174488" y="1687413"/>
            <a:ext cx="3675600" cy="2835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b="1" lang="en-US" sz="1200"/>
              <a:t>Primary Data Source</a:t>
            </a:r>
            <a:endParaRPr b="1">
              <a:latin typeface="Calibri"/>
              <a:ea typeface="Calibri"/>
              <a:cs typeface="Calibri"/>
              <a:sym typeface="Calibri"/>
            </a:endParaRPr>
          </a:p>
        </p:txBody>
      </p:sp>
      <p:sp>
        <p:nvSpPr>
          <p:cNvPr id="218" name="Google Shape;218;g2d9d856169b_7_1"/>
          <p:cNvSpPr txBox="1"/>
          <p:nvPr/>
        </p:nvSpPr>
        <p:spPr>
          <a:xfrm>
            <a:off x="265238" y="2059825"/>
            <a:ext cx="3494100" cy="8163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Font typeface="Calibri"/>
              <a:buChar char="●"/>
            </a:pPr>
            <a:r>
              <a:rPr lang="en-US" sz="1200"/>
              <a:t>Utilized the ONS Nomis for comprehensive demographic data across multiple geographic levels—LSOA, MSOA, LTLA.</a:t>
            </a:r>
            <a:endParaRPr sz="1200"/>
          </a:p>
          <a:p>
            <a:pPr indent="0" lvl="0" marL="457200" rtl="0" algn="l">
              <a:spcBef>
                <a:spcPts val="0"/>
              </a:spcBef>
              <a:spcAft>
                <a:spcPts val="0"/>
              </a:spcAft>
              <a:buNone/>
            </a:pPr>
            <a:r>
              <a:t/>
            </a:r>
            <a:endParaRPr sz="1200">
              <a:solidFill>
                <a:schemeClr val="dk2"/>
              </a:solidFill>
              <a:latin typeface="Calibri"/>
              <a:ea typeface="Calibri"/>
              <a:cs typeface="Calibri"/>
              <a:sym typeface="Calibri"/>
            </a:endParaRPr>
          </a:p>
        </p:txBody>
      </p:sp>
      <p:sp>
        <p:nvSpPr>
          <p:cNvPr id="219" name="Google Shape;219;g2d9d856169b_7_1"/>
          <p:cNvSpPr/>
          <p:nvPr/>
        </p:nvSpPr>
        <p:spPr>
          <a:xfrm>
            <a:off x="121388" y="2965013"/>
            <a:ext cx="3675600" cy="2835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b="1" lang="en-US" sz="1200"/>
              <a:t>Data Handling Process</a:t>
            </a:r>
            <a:endParaRPr b="1">
              <a:latin typeface="Calibri"/>
              <a:ea typeface="Calibri"/>
              <a:cs typeface="Calibri"/>
              <a:sym typeface="Calibri"/>
            </a:endParaRPr>
          </a:p>
        </p:txBody>
      </p:sp>
      <p:sp>
        <p:nvSpPr>
          <p:cNvPr id="220" name="Google Shape;220;g2d9d856169b_7_1"/>
          <p:cNvSpPr/>
          <p:nvPr/>
        </p:nvSpPr>
        <p:spPr>
          <a:xfrm>
            <a:off x="174488" y="4646863"/>
            <a:ext cx="3675600" cy="2835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b="1" lang="en-US" sz="1200"/>
              <a:t>Challenges and Solutions</a:t>
            </a:r>
            <a:endParaRPr b="1">
              <a:latin typeface="Calibri"/>
              <a:ea typeface="Calibri"/>
              <a:cs typeface="Calibri"/>
              <a:sym typeface="Calibri"/>
            </a:endParaRPr>
          </a:p>
        </p:txBody>
      </p:sp>
      <p:sp>
        <p:nvSpPr>
          <p:cNvPr id="221" name="Google Shape;221;g2d9d856169b_7_1"/>
          <p:cNvSpPr txBox="1"/>
          <p:nvPr/>
        </p:nvSpPr>
        <p:spPr>
          <a:xfrm>
            <a:off x="220213" y="3404650"/>
            <a:ext cx="3363600" cy="11430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Font typeface="Calibri"/>
              <a:buChar char="●"/>
            </a:pPr>
            <a:r>
              <a:rPr lang="en-US" sz="1200"/>
              <a:t>Bulk downloading of data into a common folder accessible to all team members, followed by precise data filtering using a custom Python script focusing on Greater Manchester and West Midlands.</a:t>
            </a:r>
            <a:endParaRPr sz="1200">
              <a:solidFill>
                <a:schemeClr val="dk2"/>
              </a:solidFill>
              <a:latin typeface="Calibri"/>
              <a:ea typeface="Calibri"/>
              <a:cs typeface="Calibri"/>
              <a:sym typeface="Calibri"/>
            </a:endParaRPr>
          </a:p>
        </p:txBody>
      </p:sp>
      <p:sp>
        <p:nvSpPr>
          <p:cNvPr id="222" name="Google Shape;222;g2d9d856169b_7_1"/>
          <p:cNvSpPr txBox="1"/>
          <p:nvPr/>
        </p:nvSpPr>
        <p:spPr>
          <a:xfrm>
            <a:off x="265238" y="5076175"/>
            <a:ext cx="3918900" cy="767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Font typeface="Calibri"/>
              <a:buChar char="●"/>
            </a:pPr>
            <a:r>
              <a:rPr lang="en-US" sz="1200"/>
              <a:t>Addressed data consistency and missing data issues by selecting only those datasets that provided accurate data across all spatial resolutions, and manually fixed some datasets, ensuring integrity and usability for detailed spatial analysis.</a:t>
            </a:r>
            <a:endParaRPr sz="1200">
              <a:solidFill>
                <a:schemeClr val="dk2"/>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g2d9d856169b_7_29"/>
          <p:cNvSpPr txBox="1"/>
          <p:nvPr>
            <p:ph type="title"/>
          </p:nvPr>
        </p:nvSpPr>
        <p:spPr>
          <a:xfrm>
            <a:off x="2373449" y="289025"/>
            <a:ext cx="69828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E06666"/>
                </a:solidFill>
              </a:rPr>
              <a:t>Combining Datasets &amp; Storage</a:t>
            </a:r>
            <a:endParaRPr>
              <a:solidFill>
                <a:srgbClr val="E06666"/>
              </a:solidFill>
            </a:endParaRPr>
          </a:p>
        </p:txBody>
      </p:sp>
      <p:sp>
        <p:nvSpPr>
          <p:cNvPr id="229" name="Google Shape;229;g2d9d856169b_7_29"/>
          <p:cNvSpPr/>
          <p:nvPr/>
        </p:nvSpPr>
        <p:spPr>
          <a:xfrm>
            <a:off x="305500" y="3429000"/>
            <a:ext cx="2295000" cy="4389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b="1" lang="en-US" sz="1200"/>
              <a:t>Importance of Dataset Integration</a:t>
            </a:r>
            <a:endParaRPr b="1" sz="1200"/>
          </a:p>
        </p:txBody>
      </p:sp>
      <p:sp>
        <p:nvSpPr>
          <p:cNvPr id="230" name="Google Shape;230;g2d9d856169b_7_29"/>
          <p:cNvSpPr txBox="1"/>
          <p:nvPr/>
        </p:nvSpPr>
        <p:spPr>
          <a:xfrm>
            <a:off x="3106525" y="4211775"/>
            <a:ext cx="2715000" cy="2628000"/>
          </a:xfrm>
          <a:prstGeom prst="rect">
            <a:avLst/>
          </a:prstGeom>
          <a:noFill/>
          <a:ln>
            <a:noFill/>
          </a:ln>
        </p:spPr>
        <p:txBody>
          <a:bodyPr anchorCtr="0" anchor="t" bIns="91425" lIns="91425" spcFirstLastPara="1" rIns="91425" wrap="square" tIns="91425">
            <a:noAutofit/>
          </a:bodyPr>
          <a:lstStyle/>
          <a:p>
            <a:pPr indent="-298450" lvl="0" marL="457200" rtl="0" algn="l">
              <a:lnSpc>
                <a:spcPct val="106999"/>
              </a:lnSpc>
              <a:spcBef>
                <a:spcPts val="0"/>
              </a:spcBef>
              <a:spcAft>
                <a:spcPts val="0"/>
              </a:spcAft>
              <a:buClr>
                <a:schemeClr val="dk2"/>
              </a:buClr>
              <a:buSzPts val="1100"/>
              <a:buChar char="●"/>
            </a:pPr>
            <a:r>
              <a:rPr lang="en-US" sz="1100"/>
              <a:t>Detailed exploration of CSV files and shapefiles revealed inconsistencies in variable names for region IDs. For instance:</a:t>
            </a:r>
            <a:endParaRPr sz="1100"/>
          </a:p>
          <a:p>
            <a:pPr indent="-298450" lvl="1" marL="914400" rtl="0" algn="l">
              <a:lnSpc>
                <a:spcPct val="106999"/>
              </a:lnSpc>
              <a:spcBef>
                <a:spcPts val="0"/>
              </a:spcBef>
              <a:spcAft>
                <a:spcPts val="0"/>
              </a:spcAft>
              <a:buSzPts val="1100"/>
              <a:buChar char="○"/>
            </a:pPr>
            <a:r>
              <a:rPr lang="en-US" sz="1100"/>
              <a:t>‘code’ in GM is ‘lsoa21cd’ in WM’s shapefiles</a:t>
            </a:r>
            <a:endParaRPr sz="1100"/>
          </a:p>
          <a:p>
            <a:pPr indent="-298450" lvl="0" marL="457200" rtl="0" algn="l">
              <a:lnSpc>
                <a:spcPct val="106999"/>
              </a:lnSpc>
              <a:spcBef>
                <a:spcPts val="0"/>
              </a:spcBef>
              <a:spcAft>
                <a:spcPts val="0"/>
              </a:spcAft>
              <a:buSzPts val="1100"/>
              <a:buChar char="●"/>
            </a:pPr>
            <a:r>
              <a:rPr lang="en-US" sz="1100"/>
              <a:t>All demographic data CSV files used 'geography code' to denote region ID, enabling a standard point of reference.</a:t>
            </a:r>
            <a:endParaRPr sz="1100"/>
          </a:p>
          <a:p>
            <a:pPr indent="0" lvl="0" marL="457200" rtl="0" algn="l">
              <a:lnSpc>
                <a:spcPct val="106999"/>
              </a:lnSpc>
              <a:spcBef>
                <a:spcPts val="800"/>
              </a:spcBef>
              <a:spcAft>
                <a:spcPts val="0"/>
              </a:spcAft>
              <a:buNone/>
            </a:pPr>
            <a:r>
              <a:t/>
            </a:r>
            <a:endParaRPr sz="1100"/>
          </a:p>
          <a:p>
            <a:pPr indent="0" lvl="0" marL="914400" rtl="0" algn="l">
              <a:lnSpc>
                <a:spcPct val="106999"/>
              </a:lnSpc>
              <a:spcBef>
                <a:spcPts val="800"/>
              </a:spcBef>
              <a:spcAft>
                <a:spcPts val="0"/>
              </a:spcAft>
              <a:buNone/>
            </a:pPr>
            <a:r>
              <a:t/>
            </a:r>
            <a:endParaRPr sz="1100"/>
          </a:p>
          <a:p>
            <a:pPr indent="0" lvl="0" marL="457200" rtl="0" algn="l">
              <a:spcBef>
                <a:spcPts val="800"/>
              </a:spcBef>
              <a:spcAft>
                <a:spcPts val="0"/>
              </a:spcAft>
              <a:buNone/>
            </a:pPr>
            <a:r>
              <a:t/>
            </a:r>
            <a:endParaRPr sz="1100"/>
          </a:p>
        </p:txBody>
      </p:sp>
      <p:sp>
        <p:nvSpPr>
          <p:cNvPr id="231" name="Google Shape;231;g2d9d856169b_7_29"/>
          <p:cNvSpPr txBox="1"/>
          <p:nvPr/>
        </p:nvSpPr>
        <p:spPr>
          <a:xfrm>
            <a:off x="199750" y="4142225"/>
            <a:ext cx="2506500" cy="15939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Clr>
                <a:schemeClr val="dk2"/>
              </a:buClr>
              <a:buSzPts val="1100"/>
              <a:buChar char="●"/>
            </a:pPr>
            <a:r>
              <a:rPr lang="en-US" sz="1100"/>
              <a:t>Critical for the successful generation of thematic maps, involving the layering of shapefiles with demographic data CSV files.</a:t>
            </a:r>
            <a:endParaRPr sz="1100"/>
          </a:p>
        </p:txBody>
      </p:sp>
      <p:graphicFrame>
        <p:nvGraphicFramePr>
          <p:cNvPr id="232" name="Google Shape;232;g2d9d856169b_7_29"/>
          <p:cNvGraphicFramePr/>
          <p:nvPr/>
        </p:nvGraphicFramePr>
        <p:xfrm>
          <a:off x="1445325" y="1352650"/>
          <a:ext cx="3000000" cy="3000000"/>
        </p:xfrm>
        <a:graphic>
          <a:graphicData uri="http://schemas.openxmlformats.org/drawingml/2006/table">
            <a:tbl>
              <a:tblPr>
                <a:noFill/>
                <a:tableStyleId>{E1923192-F4FA-4809-A93F-4F8F6BA00486}</a:tableStyleId>
              </a:tblPr>
              <a:tblGrid>
                <a:gridCol w="1523600"/>
                <a:gridCol w="1523600"/>
                <a:gridCol w="1523600"/>
                <a:gridCol w="1523600"/>
              </a:tblGrid>
              <a:tr h="613750">
                <a:tc>
                  <a:txBody>
                    <a:bodyPr/>
                    <a:lstStyle/>
                    <a:p>
                      <a:pPr indent="0" lvl="0" marL="0" rtl="0" algn="l">
                        <a:spcBef>
                          <a:spcPts val="0"/>
                        </a:spcBef>
                        <a:spcAft>
                          <a:spcPts val="0"/>
                        </a:spcAft>
                        <a:buNone/>
                      </a:pPr>
                      <a:r>
                        <a:t/>
                      </a:r>
                      <a:endParaRPr sz="1200"/>
                    </a:p>
                  </a:txBody>
                  <a:tcPr marT="63500" marB="63500" marR="63500" marL="63500"/>
                </a:tc>
                <a:tc>
                  <a:txBody>
                    <a:bodyPr/>
                    <a:lstStyle/>
                    <a:p>
                      <a:pPr indent="0" lvl="0" marL="0" rtl="0" algn="l">
                        <a:spcBef>
                          <a:spcPts val="0"/>
                        </a:spcBef>
                        <a:spcAft>
                          <a:spcPts val="0"/>
                        </a:spcAft>
                        <a:buNone/>
                      </a:pPr>
                      <a:r>
                        <a:rPr b="1" lang="en-US" sz="1200"/>
                        <a:t>Demographic data csv Files</a:t>
                      </a:r>
                      <a:endParaRPr b="1" sz="1200"/>
                    </a:p>
                  </a:txBody>
                  <a:tcPr marT="63500" marB="63500" marR="63500" marL="63500"/>
                </a:tc>
                <a:tc>
                  <a:txBody>
                    <a:bodyPr/>
                    <a:lstStyle/>
                    <a:p>
                      <a:pPr indent="0" lvl="0" marL="0" rtl="0" algn="l">
                        <a:spcBef>
                          <a:spcPts val="0"/>
                        </a:spcBef>
                        <a:spcAft>
                          <a:spcPts val="0"/>
                        </a:spcAft>
                        <a:buNone/>
                      </a:pPr>
                      <a:r>
                        <a:rPr b="1" lang="en-US" sz="1200"/>
                        <a:t>Greater Manchester Shapefiles</a:t>
                      </a:r>
                      <a:endParaRPr b="1" sz="1200"/>
                    </a:p>
                  </a:txBody>
                  <a:tcPr marT="63500" marB="63500" marR="63500" marL="63500"/>
                </a:tc>
                <a:tc>
                  <a:txBody>
                    <a:bodyPr/>
                    <a:lstStyle/>
                    <a:p>
                      <a:pPr indent="0" lvl="0" marL="0" rtl="0" algn="l">
                        <a:spcBef>
                          <a:spcPts val="0"/>
                        </a:spcBef>
                        <a:spcAft>
                          <a:spcPts val="0"/>
                        </a:spcAft>
                        <a:buNone/>
                      </a:pPr>
                      <a:r>
                        <a:rPr b="1" lang="en-US" sz="1200"/>
                        <a:t>West Midlands Shapefiles</a:t>
                      </a:r>
                      <a:endParaRPr b="1" sz="1200"/>
                    </a:p>
                  </a:txBody>
                  <a:tcPr marT="63500" marB="63500" marR="63500" marL="63500"/>
                </a:tc>
              </a:tr>
              <a:tr h="282150">
                <a:tc>
                  <a:txBody>
                    <a:bodyPr/>
                    <a:lstStyle/>
                    <a:p>
                      <a:pPr indent="0" lvl="0" marL="0" rtl="0" algn="l">
                        <a:spcBef>
                          <a:spcPts val="0"/>
                        </a:spcBef>
                        <a:spcAft>
                          <a:spcPts val="0"/>
                        </a:spcAft>
                        <a:buNone/>
                      </a:pPr>
                      <a:r>
                        <a:rPr lang="en-US" sz="1200"/>
                        <a:t>LSOA</a:t>
                      </a:r>
                      <a:endParaRPr sz="1200"/>
                    </a:p>
                  </a:txBody>
                  <a:tcPr marT="63500" marB="63500" marR="63500" marL="63500"/>
                </a:tc>
                <a:tc>
                  <a:txBody>
                    <a:bodyPr/>
                    <a:lstStyle/>
                    <a:p>
                      <a:pPr indent="0" lvl="0" marL="0" rtl="0" algn="l">
                        <a:spcBef>
                          <a:spcPts val="0"/>
                        </a:spcBef>
                        <a:spcAft>
                          <a:spcPts val="0"/>
                        </a:spcAft>
                        <a:buNone/>
                      </a:pPr>
                      <a:r>
                        <a:rPr lang="en-US" sz="1200"/>
                        <a:t>Geography code</a:t>
                      </a:r>
                      <a:endParaRPr sz="1200"/>
                    </a:p>
                  </a:txBody>
                  <a:tcPr marT="63500" marB="63500" marR="63500" marL="63500"/>
                </a:tc>
                <a:tc>
                  <a:txBody>
                    <a:bodyPr/>
                    <a:lstStyle/>
                    <a:p>
                      <a:pPr indent="0" lvl="0" marL="0" rtl="0" algn="l">
                        <a:spcBef>
                          <a:spcPts val="0"/>
                        </a:spcBef>
                        <a:spcAft>
                          <a:spcPts val="0"/>
                        </a:spcAft>
                        <a:buNone/>
                      </a:pPr>
                      <a:r>
                        <a:rPr lang="en-US" sz="1200"/>
                        <a:t>‘code’</a:t>
                      </a:r>
                      <a:endParaRPr sz="1200"/>
                    </a:p>
                  </a:txBody>
                  <a:tcPr marT="63500" marB="63500" marR="63500" marL="63500"/>
                </a:tc>
                <a:tc>
                  <a:txBody>
                    <a:bodyPr/>
                    <a:lstStyle/>
                    <a:p>
                      <a:pPr indent="0" lvl="0" marL="0" rtl="0" algn="l">
                        <a:spcBef>
                          <a:spcPts val="0"/>
                        </a:spcBef>
                        <a:spcAft>
                          <a:spcPts val="0"/>
                        </a:spcAft>
                        <a:buNone/>
                      </a:pPr>
                      <a:r>
                        <a:rPr lang="en-US" sz="1200"/>
                        <a:t>‘lsoa21cd’</a:t>
                      </a:r>
                      <a:endParaRPr sz="1200"/>
                    </a:p>
                  </a:txBody>
                  <a:tcPr marT="63500" marB="63500" marR="63500" marL="63500"/>
                </a:tc>
              </a:tr>
              <a:tr h="282150">
                <a:tc>
                  <a:txBody>
                    <a:bodyPr/>
                    <a:lstStyle/>
                    <a:p>
                      <a:pPr indent="0" lvl="0" marL="0" rtl="0" algn="l">
                        <a:spcBef>
                          <a:spcPts val="0"/>
                        </a:spcBef>
                        <a:spcAft>
                          <a:spcPts val="0"/>
                        </a:spcAft>
                        <a:buNone/>
                      </a:pPr>
                      <a:r>
                        <a:rPr lang="en-US" sz="1200"/>
                        <a:t>MSOA</a:t>
                      </a:r>
                      <a:endParaRPr sz="1200"/>
                    </a:p>
                  </a:txBody>
                  <a:tcPr marT="63500" marB="63500" marR="63500" marL="63500"/>
                </a:tc>
                <a:tc>
                  <a:txBody>
                    <a:bodyPr/>
                    <a:lstStyle/>
                    <a:p>
                      <a:pPr indent="0" lvl="0" marL="0" rtl="0" algn="l">
                        <a:spcBef>
                          <a:spcPts val="0"/>
                        </a:spcBef>
                        <a:spcAft>
                          <a:spcPts val="0"/>
                        </a:spcAft>
                        <a:buNone/>
                      </a:pPr>
                      <a:r>
                        <a:rPr lang="en-US" sz="1200"/>
                        <a:t>Geography code</a:t>
                      </a:r>
                      <a:endParaRPr sz="1200"/>
                    </a:p>
                  </a:txBody>
                  <a:tcPr marT="63500" marB="63500" marR="63500" marL="63500"/>
                </a:tc>
                <a:tc>
                  <a:txBody>
                    <a:bodyPr/>
                    <a:lstStyle/>
                    <a:p>
                      <a:pPr indent="0" lvl="0" marL="0" rtl="0" algn="l">
                        <a:spcBef>
                          <a:spcPts val="0"/>
                        </a:spcBef>
                        <a:spcAft>
                          <a:spcPts val="0"/>
                        </a:spcAft>
                        <a:buNone/>
                      </a:pPr>
                      <a:r>
                        <a:rPr lang="en-US" sz="1200"/>
                        <a:t>‘msoa21cd’</a:t>
                      </a:r>
                      <a:endParaRPr sz="1200"/>
                    </a:p>
                  </a:txBody>
                  <a:tcPr marT="63500" marB="63500" marR="63500" marL="63500"/>
                </a:tc>
                <a:tc>
                  <a:txBody>
                    <a:bodyPr/>
                    <a:lstStyle/>
                    <a:p>
                      <a:pPr indent="0" lvl="0" marL="0" rtl="0" algn="l">
                        <a:spcBef>
                          <a:spcPts val="0"/>
                        </a:spcBef>
                        <a:spcAft>
                          <a:spcPts val="0"/>
                        </a:spcAft>
                        <a:buNone/>
                      </a:pPr>
                      <a:r>
                        <a:rPr lang="en-US" sz="1200"/>
                        <a:t>‘msoa21cd’</a:t>
                      </a:r>
                      <a:endParaRPr sz="1200"/>
                    </a:p>
                  </a:txBody>
                  <a:tcPr marT="63500" marB="63500" marR="63500" marL="63500"/>
                </a:tc>
              </a:tr>
              <a:tr h="282150">
                <a:tc>
                  <a:txBody>
                    <a:bodyPr/>
                    <a:lstStyle/>
                    <a:p>
                      <a:pPr indent="0" lvl="0" marL="0" rtl="0" algn="l">
                        <a:spcBef>
                          <a:spcPts val="0"/>
                        </a:spcBef>
                        <a:spcAft>
                          <a:spcPts val="0"/>
                        </a:spcAft>
                        <a:buNone/>
                      </a:pPr>
                      <a:r>
                        <a:rPr lang="en-US" sz="1200"/>
                        <a:t>LTLA</a:t>
                      </a:r>
                      <a:endParaRPr sz="1200"/>
                    </a:p>
                  </a:txBody>
                  <a:tcPr marT="63500" marB="63500" marR="63500" marL="63500"/>
                </a:tc>
                <a:tc>
                  <a:txBody>
                    <a:bodyPr/>
                    <a:lstStyle/>
                    <a:p>
                      <a:pPr indent="0" lvl="0" marL="0" rtl="0" algn="l">
                        <a:spcBef>
                          <a:spcPts val="0"/>
                        </a:spcBef>
                        <a:spcAft>
                          <a:spcPts val="0"/>
                        </a:spcAft>
                        <a:buNone/>
                      </a:pPr>
                      <a:r>
                        <a:rPr lang="en-US" sz="1200"/>
                        <a:t>Geography code</a:t>
                      </a:r>
                      <a:endParaRPr sz="1200"/>
                    </a:p>
                  </a:txBody>
                  <a:tcPr marT="63500" marB="63500" marR="63500" marL="63500"/>
                </a:tc>
                <a:tc>
                  <a:txBody>
                    <a:bodyPr/>
                    <a:lstStyle/>
                    <a:p>
                      <a:pPr indent="0" lvl="0" marL="0" rtl="0" algn="l">
                        <a:spcBef>
                          <a:spcPts val="0"/>
                        </a:spcBef>
                        <a:spcAft>
                          <a:spcPts val="0"/>
                        </a:spcAft>
                        <a:buNone/>
                      </a:pPr>
                      <a:r>
                        <a:rPr lang="en-US" sz="1200"/>
                        <a:t>‘geo_code’</a:t>
                      </a:r>
                      <a:endParaRPr sz="1200"/>
                    </a:p>
                  </a:txBody>
                  <a:tcPr marT="63500" marB="63500" marR="63500" marL="63500"/>
                </a:tc>
                <a:tc>
                  <a:txBody>
                    <a:bodyPr/>
                    <a:lstStyle/>
                    <a:p>
                      <a:pPr indent="0" lvl="0" marL="0" rtl="0" algn="l">
                        <a:spcBef>
                          <a:spcPts val="0"/>
                        </a:spcBef>
                        <a:spcAft>
                          <a:spcPts val="0"/>
                        </a:spcAft>
                        <a:buNone/>
                      </a:pPr>
                      <a:r>
                        <a:rPr lang="en-US" sz="1200"/>
                        <a:t>‘ltla22cd’</a:t>
                      </a:r>
                      <a:endParaRPr sz="1200"/>
                    </a:p>
                  </a:txBody>
                  <a:tcPr marT="63500" marB="63500" marR="63500" marL="63500"/>
                </a:tc>
              </a:tr>
            </a:tbl>
          </a:graphicData>
        </a:graphic>
      </p:graphicFrame>
      <p:sp>
        <p:nvSpPr>
          <p:cNvPr id="233" name="Google Shape;233;g2d9d856169b_7_29"/>
          <p:cNvSpPr/>
          <p:nvPr/>
        </p:nvSpPr>
        <p:spPr>
          <a:xfrm>
            <a:off x="6343825" y="3429000"/>
            <a:ext cx="2295000" cy="4389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b="1" lang="en-US" sz="1200"/>
              <a:t>Storage Strategy</a:t>
            </a:r>
            <a:endParaRPr b="1" sz="1200"/>
          </a:p>
        </p:txBody>
      </p:sp>
      <p:sp>
        <p:nvSpPr>
          <p:cNvPr id="234" name="Google Shape;234;g2d9d856169b_7_29"/>
          <p:cNvSpPr/>
          <p:nvPr/>
        </p:nvSpPr>
        <p:spPr>
          <a:xfrm>
            <a:off x="3306025" y="3429000"/>
            <a:ext cx="2295000" cy="438900"/>
          </a:xfrm>
          <a:prstGeom prst="roundRect">
            <a:avLst>
              <a:gd fmla="val 16667" name="adj"/>
            </a:avLst>
          </a:prstGeom>
          <a:solidFill>
            <a:srgbClr val="EA9999"/>
          </a:solidFill>
          <a:ln cap="flat" cmpd="sng" w="9525">
            <a:solidFill>
              <a:srgbClr val="EA9999"/>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b="1" lang="en-US" sz="1200"/>
              <a:t>Resolving Data Integration Challenges</a:t>
            </a:r>
            <a:endParaRPr b="1" sz="1200"/>
          </a:p>
        </p:txBody>
      </p:sp>
      <p:sp>
        <p:nvSpPr>
          <p:cNvPr id="235" name="Google Shape;235;g2d9d856169b_7_29"/>
          <p:cNvSpPr txBox="1"/>
          <p:nvPr/>
        </p:nvSpPr>
        <p:spPr>
          <a:xfrm>
            <a:off x="6221800" y="4211775"/>
            <a:ext cx="2563500" cy="2506500"/>
          </a:xfrm>
          <a:prstGeom prst="rect">
            <a:avLst/>
          </a:prstGeom>
          <a:noFill/>
          <a:ln>
            <a:noFill/>
          </a:ln>
        </p:spPr>
        <p:txBody>
          <a:bodyPr anchorCtr="0" anchor="t" bIns="91425" lIns="91425" spcFirstLastPara="1" rIns="91425" wrap="square" tIns="91425">
            <a:noAutofit/>
          </a:bodyPr>
          <a:lstStyle/>
          <a:p>
            <a:pPr indent="-298450" lvl="0" marL="457200" rtl="0" algn="l">
              <a:lnSpc>
                <a:spcPct val="106999"/>
              </a:lnSpc>
              <a:spcBef>
                <a:spcPts val="0"/>
              </a:spcBef>
              <a:spcAft>
                <a:spcPts val="0"/>
              </a:spcAft>
              <a:buClr>
                <a:schemeClr val="dk2"/>
              </a:buClr>
              <a:buSzPts val="1100"/>
              <a:buChar char="●"/>
            </a:pPr>
            <a:r>
              <a:rPr lang="en-US" sz="1100"/>
              <a:t>All processed data is currently stored locally, ensuring immediate access for the team and secure handling during the initial phases of the project.</a:t>
            </a:r>
            <a:endParaRPr sz="1100"/>
          </a:p>
          <a:p>
            <a:pPr indent="-298450" lvl="0" marL="457200" rtl="0" algn="l">
              <a:lnSpc>
                <a:spcPct val="106999"/>
              </a:lnSpc>
              <a:spcBef>
                <a:spcPts val="0"/>
              </a:spcBef>
              <a:spcAft>
                <a:spcPts val="0"/>
              </a:spcAft>
              <a:buSzPts val="1100"/>
              <a:buChar char="●"/>
            </a:pPr>
            <a:r>
              <a:rPr lang="en-US" sz="1100"/>
              <a:t>Aspiring to transition to cloud storage to enhance data accessibility, improve collaboration efficiency and usability, and ensure scalable management of increasing data volumes.</a:t>
            </a:r>
            <a:endParaRPr sz="1100"/>
          </a:p>
          <a:p>
            <a:pPr indent="0" lvl="0" marL="0" rtl="0" algn="l">
              <a:lnSpc>
                <a:spcPct val="106999"/>
              </a:lnSpc>
              <a:spcBef>
                <a:spcPts val="800"/>
              </a:spcBef>
              <a:spcAft>
                <a:spcPts val="800"/>
              </a:spcAft>
              <a:buNone/>
            </a:pPr>
            <a:r>
              <a:t/>
            </a:r>
            <a:endParaRPr sz="1100"/>
          </a:p>
        </p:txBody>
      </p:sp>
      <p:sp>
        <p:nvSpPr>
          <p:cNvPr id="236" name="Google Shape;236;g2d9d856169b_7_29"/>
          <p:cNvSpPr txBox="1"/>
          <p:nvPr/>
        </p:nvSpPr>
        <p:spPr>
          <a:xfrm>
            <a:off x="1752300" y="2946500"/>
            <a:ext cx="5639400" cy="35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dk2"/>
                </a:solidFill>
                <a:latin typeface="Calibri"/>
                <a:ea typeface="Calibri"/>
                <a:cs typeface="Calibri"/>
                <a:sym typeface="Calibri"/>
              </a:rPr>
              <a:t>Table 1: </a:t>
            </a:r>
            <a:r>
              <a:rPr i="1" lang="en-US" sz="1100"/>
              <a:t>Region codes of csv and shape files at different spatial resolution levels</a:t>
            </a:r>
            <a:endParaRPr i="1" sz="1100"/>
          </a:p>
          <a:p>
            <a:pPr indent="0" lvl="0" marL="0" rtl="0" algn="l">
              <a:spcBef>
                <a:spcPts val="0"/>
              </a:spcBef>
              <a:spcAft>
                <a:spcPts val="0"/>
              </a:spcAft>
              <a:buNone/>
            </a:pPr>
            <a:r>
              <a:t/>
            </a:r>
            <a:endParaRPr i="1" sz="1300">
              <a:solidFill>
                <a:schemeClr val="dk2"/>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2012-06-12T15:56:20Z</dcterms:created>
  <dc:creator>MZYSSPB2</dc:creator>
</cp:coreProperties>
</file>